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78" r:id="rId3"/>
    <p:sldId id="279" r:id="rId4"/>
    <p:sldId id="280" r:id="rId5"/>
    <p:sldId id="281" r:id="rId6"/>
    <p:sldId id="282" r:id="rId7"/>
    <p:sldId id="283" r:id="rId8"/>
    <p:sldId id="284" r:id="rId9"/>
    <p:sldId id="285" r:id="rId10"/>
    <p:sldId id="286" r:id="rId11"/>
    <p:sldId id="2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6208"/>
  </p:normalViewPr>
  <p:slideViewPr>
    <p:cSldViewPr snapToGrid="0" snapToObjects="1">
      <p:cViewPr varScale="1">
        <p:scale>
          <a:sx n="119" d="100"/>
          <a:sy n="119"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52AB31D-FFE5-4B74-987A-36B73A37B8EF}"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DD153FD-FF2F-4ABE-AB0C-9AE52B48FAFD}">
      <dgm:prSet/>
      <dgm:spPr/>
      <dgm:t>
        <a:bodyPr/>
        <a:lstStyle/>
        <a:p>
          <a:r>
            <a:rPr lang="en-US" dirty="0"/>
            <a:t>Save time &amp; money in daily lookalike modeling tasks</a:t>
          </a:r>
        </a:p>
      </dgm:t>
    </dgm:pt>
    <dgm:pt modelId="{03ECCBB8-B37C-4F13-881D-C3DA9E7BD4F3}" type="parTrans" cxnId="{1B3EB28E-66E1-40AD-A6A0-60C9A02E2D7F}">
      <dgm:prSet/>
      <dgm:spPr/>
      <dgm:t>
        <a:bodyPr/>
        <a:lstStyle/>
        <a:p>
          <a:endParaRPr lang="en-US"/>
        </a:p>
      </dgm:t>
    </dgm:pt>
    <dgm:pt modelId="{82F4CBAE-6DA8-4D22-A692-42A4B13F5E67}" type="sibTrans" cxnId="{1B3EB28E-66E1-40AD-A6A0-60C9A02E2D7F}">
      <dgm:prSet/>
      <dgm:spPr/>
      <dgm:t>
        <a:bodyPr/>
        <a:lstStyle/>
        <a:p>
          <a:endParaRPr lang="en-US"/>
        </a:p>
      </dgm:t>
    </dgm:pt>
    <dgm:pt modelId="{BFF28C04-9E54-4950-AA33-1207B5A941F5}">
      <dgm:prSet/>
      <dgm:spPr/>
      <dgm:t>
        <a:bodyPr/>
        <a:lstStyle/>
        <a:p>
          <a:r>
            <a:rPr lang="en-US"/>
            <a:t>Achieve similar performance to models using full features</a:t>
          </a:r>
        </a:p>
      </dgm:t>
    </dgm:pt>
    <dgm:pt modelId="{18734491-AE5E-4E56-9DBD-674D335C20FE}" type="parTrans" cxnId="{A6AF60ED-7BE7-4AA8-BE72-4781556B491A}">
      <dgm:prSet/>
      <dgm:spPr/>
      <dgm:t>
        <a:bodyPr/>
        <a:lstStyle/>
        <a:p>
          <a:endParaRPr lang="en-US"/>
        </a:p>
      </dgm:t>
    </dgm:pt>
    <dgm:pt modelId="{5731CA94-4733-41C4-8DFA-EE1687F0083D}" type="sibTrans" cxnId="{A6AF60ED-7BE7-4AA8-BE72-4781556B491A}">
      <dgm:prSet/>
      <dgm:spPr/>
      <dgm:t>
        <a:bodyPr/>
        <a:lstStyle/>
        <a:p>
          <a:endParaRPr lang="en-US"/>
        </a:p>
      </dgm:t>
    </dgm:pt>
    <dgm:pt modelId="{1429E6A8-6C66-5E4F-9827-67507100E63F}" type="pres">
      <dgm:prSet presAssocID="{A52AB31D-FFE5-4B74-987A-36B73A37B8EF}" presName="hierChild1" presStyleCnt="0">
        <dgm:presLayoutVars>
          <dgm:chPref val="1"/>
          <dgm:dir/>
          <dgm:animOne val="branch"/>
          <dgm:animLvl val="lvl"/>
          <dgm:resizeHandles/>
        </dgm:presLayoutVars>
      </dgm:prSet>
      <dgm:spPr/>
    </dgm:pt>
    <dgm:pt modelId="{69A75207-0A7C-D74B-A270-1CEA8A586361}" type="pres">
      <dgm:prSet presAssocID="{6DD153FD-FF2F-4ABE-AB0C-9AE52B48FAFD}" presName="hierRoot1" presStyleCnt="0"/>
      <dgm:spPr/>
    </dgm:pt>
    <dgm:pt modelId="{874ADD64-0E87-4446-A40C-F54FCB6B323B}" type="pres">
      <dgm:prSet presAssocID="{6DD153FD-FF2F-4ABE-AB0C-9AE52B48FAFD}" presName="composite" presStyleCnt="0"/>
      <dgm:spPr/>
    </dgm:pt>
    <dgm:pt modelId="{726FADF0-A5F4-3B4B-8C78-7B7ABC0CDE7E}" type="pres">
      <dgm:prSet presAssocID="{6DD153FD-FF2F-4ABE-AB0C-9AE52B48FAFD}" presName="background" presStyleLbl="node0" presStyleIdx="0" presStyleCnt="2"/>
      <dgm:spPr/>
    </dgm:pt>
    <dgm:pt modelId="{77455E49-074A-DA45-8850-023719C66C62}" type="pres">
      <dgm:prSet presAssocID="{6DD153FD-FF2F-4ABE-AB0C-9AE52B48FAFD}" presName="text" presStyleLbl="fgAcc0" presStyleIdx="0" presStyleCnt="2">
        <dgm:presLayoutVars>
          <dgm:chPref val="3"/>
        </dgm:presLayoutVars>
      </dgm:prSet>
      <dgm:spPr/>
    </dgm:pt>
    <dgm:pt modelId="{C32857F6-C916-BF40-A224-173A5B025B32}" type="pres">
      <dgm:prSet presAssocID="{6DD153FD-FF2F-4ABE-AB0C-9AE52B48FAFD}" presName="hierChild2" presStyleCnt="0"/>
      <dgm:spPr/>
    </dgm:pt>
    <dgm:pt modelId="{837FA179-5AE9-DC4B-80C5-F6EA930CF0CD}" type="pres">
      <dgm:prSet presAssocID="{BFF28C04-9E54-4950-AA33-1207B5A941F5}" presName="hierRoot1" presStyleCnt="0"/>
      <dgm:spPr/>
    </dgm:pt>
    <dgm:pt modelId="{30E21ECB-9A69-7442-906A-406F188DFD66}" type="pres">
      <dgm:prSet presAssocID="{BFF28C04-9E54-4950-AA33-1207B5A941F5}" presName="composite" presStyleCnt="0"/>
      <dgm:spPr/>
    </dgm:pt>
    <dgm:pt modelId="{193355C5-E4D4-C54E-B249-477C9E3FAABA}" type="pres">
      <dgm:prSet presAssocID="{BFF28C04-9E54-4950-AA33-1207B5A941F5}" presName="background" presStyleLbl="node0" presStyleIdx="1" presStyleCnt="2"/>
      <dgm:spPr/>
    </dgm:pt>
    <dgm:pt modelId="{025A406C-54E7-4849-8681-37D2D4EB3DCF}" type="pres">
      <dgm:prSet presAssocID="{BFF28C04-9E54-4950-AA33-1207B5A941F5}" presName="text" presStyleLbl="fgAcc0" presStyleIdx="1" presStyleCnt="2">
        <dgm:presLayoutVars>
          <dgm:chPref val="3"/>
        </dgm:presLayoutVars>
      </dgm:prSet>
      <dgm:spPr/>
    </dgm:pt>
    <dgm:pt modelId="{04E87A3A-990F-904D-9E9E-81D068FFFC94}" type="pres">
      <dgm:prSet presAssocID="{BFF28C04-9E54-4950-AA33-1207B5A941F5}" presName="hierChild2" presStyleCnt="0"/>
      <dgm:spPr/>
    </dgm:pt>
  </dgm:ptLst>
  <dgm:cxnLst>
    <dgm:cxn modelId="{7D87AD08-86CF-2748-8617-4764281D3EE7}" type="presOf" srcId="{6DD153FD-FF2F-4ABE-AB0C-9AE52B48FAFD}" destId="{77455E49-074A-DA45-8850-023719C66C62}" srcOrd="0" destOrd="0" presId="urn:microsoft.com/office/officeart/2005/8/layout/hierarchy1"/>
    <dgm:cxn modelId="{ABDC7622-86CD-4049-A2DF-17C6EB308CBD}" type="presOf" srcId="{BFF28C04-9E54-4950-AA33-1207B5A941F5}" destId="{025A406C-54E7-4849-8681-37D2D4EB3DCF}" srcOrd="0" destOrd="0" presId="urn:microsoft.com/office/officeart/2005/8/layout/hierarchy1"/>
    <dgm:cxn modelId="{2DD1757B-3F96-0345-B50D-AF8581E84E07}" type="presOf" srcId="{A52AB31D-FFE5-4B74-987A-36B73A37B8EF}" destId="{1429E6A8-6C66-5E4F-9827-67507100E63F}" srcOrd="0" destOrd="0" presId="urn:microsoft.com/office/officeart/2005/8/layout/hierarchy1"/>
    <dgm:cxn modelId="{1B3EB28E-66E1-40AD-A6A0-60C9A02E2D7F}" srcId="{A52AB31D-FFE5-4B74-987A-36B73A37B8EF}" destId="{6DD153FD-FF2F-4ABE-AB0C-9AE52B48FAFD}" srcOrd="0" destOrd="0" parTransId="{03ECCBB8-B37C-4F13-881D-C3DA9E7BD4F3}" sibTransId="{82F4CBAE-6DA8-4D22-A692-42A4B13F5E67}"/>
    <dgm:cxn modelId="{A6AF60ED-7BE7-4AA8-BE72-4781556B491A}" srcId="{A52AB31D-FFE5-4B74-987A-36B73A37B8EF}" destId="{BFF28C04-9E54-4950-AA33-1207B5A941F5}" srcOrd="1" destOrd="0" parTransId="{18734491-AE5E-4E56-9DBD-674D335C20FE}" sibTransId="{5731CA94-4733-41C4-8DFA-EE1687F0083D}"/>
    <dgm:cxn modelId="{07EAAF10-92A6-634A-97D4-AEA03D7C08AE}" type="presParOf" srcId="{1429E6A8-6C66-5E4F-9827-67507100E63F}" destId="{69A75207-0A7C-D74B-A270-1CEA8A586361}" srcOrd="0" destOrd="0" presId="urn:microsoft.com/office/officeart/2005/8/layout/hierarchy1"/>
    <dgm:cxn modelId="{E525E6C1-1134-9545-A339-16039DCDBAAA}" type="presParOf" srcId="{69A75207-0A7C-D74B-A270-1CEA8A586361}" destId="{874ADD64-0E87-4446-A40C-F54FCB6B323B}" srcOrd="0" destOrd="0" presId="urn:microsoft.com/office/officeart/2005/8/layout/hierarchy1"/>
    <dgm:cxn modelId="{35D43658-A09E-C846-B477-55CBEC55A3C1}" type="presParOf" srcId="{874ADD64-0E87-4446-A40C-F54FCB6B323B}" destId="{726FADF0-A5F4-3B4B-8C78-7B7ABC0CDE7E}" srcOrd="0" destOrd="0" presId="urn:microsoft.com/office/officeart/2005/8/layout/hierarchy1"/>
    <dgm:cxn modelId="{83382B55-53B5-AA4C-86D0-637CB99DC051}" type="presParOf" srcId="{874ADD64-0E87-4446-A40C-F54FCB6B323B}" destId="{77455E49-074A-DA45-8850-023719C66C62}" srcOrd="1" destOrd="0" presId="urn:microsoft.com/office/officeart/2005/8/layout/hierarchy1"/>
    <dgm:cxn modelId="{26059A2A-860E-3741-B937-27D7F4BB4069}" type="presParOf" srcId="{69A75207-0A7C-D74B-A270-1CEA8A586361}" destId="{C32857F6-C916-BF40-A224-173A5B025B32}" srcOrd="1" destOrd="0" presId="urn:microsoft.com/office/officeart/2005/8/layout/hierarchy1"/>
    <dgm:cxn modelId="{22D2300A-2F15-1A48-BA6C-3C4777F15B6C}" type="presParOf" srcId="{1429E6A8-6C66-5E4F-9827-67507100E63F}" destId="{837FA179-5AE9-DC4B-80C5-F6EA930CF0CD}" srcOrd="1" destOrd="0" presId="urn:microsoft.com/office/officeart/2005/8/layout/hierarchy1"/>
    <dgm:cxn modelId="{F0FCB3DE-4D60-6F49-A006-9009ECD2FC94}" type="presParOf" srcId="{837FA179-5AE9-DC4B-80C5-F6EA930CF0CD}" destId="{30E21ECB-9A69-7442-906A-406F188DFD66}" srcOrd="0" destOrd="0" presId="urn:microsoft.com/office/officeart/2005/8/layout/hierarchy1"/>
    <dgm:cxn modelId="{E55E2875-D58E-424B-8ECC-4D430B889530}" type="presParOf" srcId="{30E21ECB-9A69-7442-906A-406F188DFD66}" destId="{193355C5-E4D4-C54E-B249-477C9E3FAABA}" srcOrd="0" destOrd="0" presId="urn:microsoft.com/office/officeart/2005/8/layout/hierarchy1"/>
    <dgm:cxn modelId="{F9BC1440-ADD4-A549-8D01-EF96CA1E7317}" type="presParOf" srcId="{30E21ECB-9A69-7442-906A-406F188DFD66}" destId="{025A406C-54E7-4849-8681-37D2D4EB3DCF}" srcOrd="1" destOrd="0" presId="urn:microsoft.com/office/officeart/2005/8/layout/hierarchy1"/>
    <dgm:cxn modelId="{51347E8E-A8A8-504C-B4A7-BBD40ABE17B0}" type="presParOf" srcId="{837FA179-5AE9-DC4B-80C5-F6EA930CF0CD}" destId="{04E87A3A-990F-904D-9E9E-81D068FFFC9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1B3CC4-ECAF-4D3B-93C7-F0D3A465819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0119BB-27FB-42AE-B1E7-46716EC4F802}">
      <dgm:prSet/>
      <dgm:spPr/>
      <dgm:t>
        <a:bodyPr/>
        <a:lstStyle/>
        <a:p>
          <a:r>
            <a:rPr lang="en-US"/>
            <a:t>For each segment, run lookalike models with different feature numbers (selected using weight from high to low).</a:t>
          </a:r>
        </a:p>
      </dgm:t>
    </dgm:pt>
    <dgm:pt modelId="{E8D434DC-5FCF-4A5C-9241-1EEDB87F074B}" type="parTrans" cxnId="{358A8ADC-2B6D-4FAF-B7EA-3181EBD1F356}">
      <dgm:prSet/>
      <dgm:spPr/>
      <dgm:t>
        <a:bodyPr/>
        <a:lstStyle/>
        <a:p>
          <a:endParaRPr lang="en-US"/>
        </a:p>
      </dgm:t>
    </dgm:pt>
    <dgm:pt modelId="{522650C9-C73A-42A8-90FF-CC5E5F043EC6}" type="sibTrans" cxnId="{358A8ADC-2B6D-4FAF-B7EA-3181EBD1F356}">
      <dgm:prSet/>
      <dgm:spPr/>
      <dgm:t>
        <a:bodyPr/>
        <a:lstStyle/>
        <a:p>
          <a:endParaRPr lang="en-US"/>
        </a:p>
      </dgm:t>
    </dgm:pt>
    <dgm:pt modelId="{B70144CE-3C65-413D-8C10-5A6E416CFB42}">
      <dgm:prSet/>
      <dgm:spPr/>
      <dgm:t>
        <a:bodyPr/>
        <a:lstStyle/>
        <a:p>
          <a:r>
            <a:rPr lang="en-US"/>
            <a:t>Pick top 1k, 10k and 100k lookalikes from each result and calculate IoU.</a:t>
          </a:r>
        </a:p>
      </dgm:t>
    </dgm:pt>
    <dgm:pt modelId="{A4F85660-3E54-47DF-BD3B-27A0DF97F0D9}" type="parTrans" cxnId="{7B36A256-8EA6-43F3-8FF5-1145BE355993}">
      <dgm:prSet/>
      <dgm:spPr/>
      <dgm:t>
        <a:bodyPr/>
        <a:lstStyle/>
        <a:p>
          <a:endParaRPr lang="en-US"/>
        </a:p>
      </dgm:t>
    </dgm:pt>
    <dgm:pt modelId="{21F15E01-24FC-4751-BC38-67E8E38C5E2B}" type="sibTrans" cxnId="{7B36A256-8EA6-43F3-8FF5-1145BE355993}">
      <dgm:prSet/>
      <dgm:spPr/>
      <dgm:t>
        <a:bodyPr/>
        <a:lstStyle/>
        <a:p>
          <a:endParaRPr lang="en-US"/>
        </a:p>
      </dgm:t>
    </dgm:pt>
    <dgm:pt modelId="{11A6780E-DB54-4E01-BA9E-9F30B28E63D1}">
      <dgm:prSet/>
      <dgm:spPr/>
      <dgm:t>
        <a:bodyPr/>
        <a:lstStyle/>
        <a:p>
          <a:r>
            <a:rPr lang="en-US"/>
            <a:t>Use similarity scores and distance from cluster centers as references.</a:t>
          </a:r>
        </a:p>
      </dgm:t>
    </dgm:pt>
    <dgm:pt modelId="{4694A70A-8E51-4A68-817E-B11E5C1AC919}" type="parTrans" cxnId="{275BB638-71A1-46C2-9208-554C46A09499}">
      <dgm:prSet/>
      <dgm:spPr/>
      <dgm:t>
        <a:bodyPr/>
        <a:lstStyle/>
        <a:p>
          <a:endParaRPr lang="en-US"/>
        </a:p>
      </dgm:t>
    </dgm:pt>
    <dgm:pt modelId="{34C4515B-6650-47EE-8E33-0693EF87F9EF}" type="sibTrans" cxnId="{275BB638-71A1-46C2-9208-554C46A09499}">
      <dgm:prSet/>
      <dgm:spPr/>
      <dgm:t>
        <a:bodyPr/>
        <a:lstStyle/>
        <a:p>
          <a:endParaRPr lang="en-US"/>
        </a:p>
      </dgm:t>
    </dgm:pt>
    <dgm:pt modelId="{D549CA9F-BF9E-4E43-BEE9-68C888DAABD8}" type="pres">
      <dgm:prSet presAssocID="{681B3CC4-ECAF-4D3B-93C7-F0D3A4658196}" presName="root" presStyleCnt="0">
        <dgm:presLayoutVars>
          <dgm:dir/>
          <dgm:resizeHandles val="exact"/>
        </dgm:presLayoutVars>
      </dgm:prSet>
      <dgm:spPr/>
    </dgm:pt>
    <dgm:pt modelId="{C20A0166-A229-452D-A714-764C0E321E99}" type="pres">
      <dgm:prSet presAssocID="{230119BB-27FB-42AE-B1E7-46716EC4F802}" presName="compNode" presStyleCnt="0"/>
      <dgm:spPr/>
    </dgm:pt>
    <dgm:pt modelId="{768CB46C-3B38-4046-85C7-72FE3970C436}" type="pres">
      <dgm:prSet presAssocID="{230119BB-27FB-42AE-B1E7-46716EC4F802}" presName="bgRect" presStyleLbl="bgShp" presStyleIdx="0" presStyleCnt="3"/>
      <dgm:spPr/>
    </dgm:pt>
    <dgm:pt modelId="{CF8BCEF1-3DF3-4D2E-9F92-1643B0256A14}" type="pres">
      <dgm:prSet presAssocID="{230119BB-27FB-42AE-B1E7-46716EC4F8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2D5CE815-4CC3-4B85-B890-658B51E40D6A}" type="pres">
      <dgm:prSet presAssocID="{230119BB-27FB-42AE-B1E7-46716EC4F802}" presName="spaceRect" presStyleCnt="0"/>
      <dgm:spPr/>
    </dgm:pt>
    <dgm:pt modelId="{F0062993-9A02-45E7-83FC-4715798B6F46}" type="pres">
      <dgm:prSet presAssocID="{230119BB-27FB-42AE-B1E7-46716EC4F802}" presName="parTx" presStyleLbl="revTx" presStyleIdx="0" presStyleCnt="3">
        <dgm:presLayoutVars>
          <dgm:chMax val="0"/>
          <dgm:chPref val="0"/>
        </dgm:presLayoutVars>
      </dgm:prSet>
      <dgm:spPr/>
    </dgm:pt>
    <dgm:pt modelId="{419E3B0D-B375-418A-95B0-2C61581D2ED6}" type="pres">
      <dgm:prSet presAssocID="{522650C9-C73A-42A8-90FF-CC5E5F043EC6}" presName="sibTrans" presStyleCnt="0"/>
      <dgm:spPr/>
    </dgm:pt>
    <dgm:pt modelId="{EB1D2D39-22D2-4AD8-80BC-9DDBE8F485C0}" type="pres">
      <dgm:prSet presAssocID="{B70144CE-3C65-413D-8C10-5A6E416CFB42}" presName="compNode" presStyleCnt="0"/>
      <dgm:spPr/>
    </dgm:pt>
    <dgm:pt modelId="{D8426087-635F-4060-BFDF-94C914355ECC}" type="pres">
      <dgm:prSet presAssocID="{B70144CE-3C65-413D-8C10-5A6E416CFB42}" presName="bgRect" presStyleLbl="bgShp" presStyleIdx="1" presStyleCnt="3"/>
      <dgm:spPr/>
    </dgm:pt>
    <dgm:pt modelId="{152A4B95-6BA9-4D2F-A853-8534248AAE1B}" type="pres">
      <dgm:prSet presAssocID="{B70144CE-3C65-413D-8C10-5A6E416CFB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E1F3A0A-903B-46A4-ADFF-7DD045820819}" type="pres">
      <dgm:prSet presAssocID="{B70144CE-3C65-413D-8C10-5A6E416CFB42}" presName="spaceRect" presStyleCnt="0"/>
      <dgm:spPr/>
    </dgm:pt>
    <dgm:pt modelId="{A709D280-D732-4405-A996-C45CF33B77DC}" type="pres">
      <dgm:prSet presAssocID="{B70144CE-3C65-413D-8C10-5A6E416CFB42}" presName="parTx" presStyleLbl="revTx" presStyleIdx="1" presStyleCnt="3">
        <dgm:presLayoutVars>
          <dgm:chMax val="0"/>
          <dgm:chPref val="0"/>
        </dgm:presLayoutVars>
      </dgm:prSet>
      <dgm:spPr/>
    </dgm:pt>
    <dgm:pt modelId="{7846434A-123C-4C73-AF56-638A0C3C2285}" type="pres">
      <dgm:prSet presAssocID="{21F15E01-24FC-4751-BC38-67E8E38C5E2B}" presName="sibTrans" presStyleCnt="0"/>
      <dgm:spPr/>
    </dgm:pt>
    <dgm:pt modelId="{E4C8F68A-0D4E-4B4B-AFB6-ED348D907E99}" type="pres">
      <dgm:prSet presAssocID="{11A6780E-DB54-4E01-BA9E-9F30B28E63D1}" presName="compNode" presStyleCnt="0"/>
      <dgm:spPr/>
    </dgm:pt>
    <dgm:pt modelId="{9255C520-5344-47C2-A916-EF2D42F6BF9B}" type="pres">
      <dgm:prSet presAssocID="{11A6780E-DB54-4E01-BA9E-9F30B28E63D1}" presName="bgRect" presStyleLbl="bgShp" presStyleIdx="2" presStyleCnt="3"/>
      <dgm:spPr/>
    </dgm:pt>
    <dgm:pt modelId="{BB169354-855E-42C8-94AD-CE1445ABE1B0}" type="pres">
      <dgm:prSet presAssocID="{11A6780E-DB54-4E01-BA9E-9F30B28E63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9A85277-B3F0-4B5D-99B4-3F9D4F44618B}" type="pres">
      <dgm:prSet presAssocID="{11A6780E-DB54-4E01-BA9E-9F30B28E63D1}" presName="spaceRect" presStyleCnt="0"/>
      <dgm:spPr/>
    </dgm:pt>
    <dgm:pt modelId="{1DEB1228-4091-44CF-925A-062A3F4C51F4}" type="pres">
      <dgm:prSet presAssocID="{11A6780E-DB54-4E01-BA9E-9F30B28E63D1}" presName="parTx" presStyleLbl="revTx" presStyleIdx="2" presStyleCnt="3">
        <dgm:presLayoutVars>
          <dgm:chMax val="0"/>
          <dgm:chPref val="0"/>
        </dgm:presLayoutVars>
      </dgm:prSet>
      <dgm:spPr/>
    </dgm:pt>
  </dgm:ptLst>
  <dgm:cxnLst>
    <dgm:cxn modelId="{275BB638-71A1-46C2-9208-554C46A09499}" srcId="{681B3CC4-ECAF-4D3B-93C7-F0D3A4658196}" destId="{11A6780E-DB54-4E01-BA9E-9F30B28E63D1}" srcOrd="2" destOrd="0" parTransId="{4694A70A-8E51-4A68-817E-B11E5C1AC919}" sibTransId="{34C4515B-6650-47EE-8E33-0693EF87F9EF}"/>
    <dgm:cxn modelId="{7B36A256-8EA6-43F3-8FF5-1145BE355993}" srcId="{681B3CC4-ECAF-4D3B-93C7-F0D3A4658196}" destId="{B70144CE-3C65-413D-8C10-5A6E416CFB42}" srcOrd="1" destOrd="0" parTransId="{A4F85660-3E54-47DF-BD3B-27A0DF97F0D9}" sibTransId="{21F15E01-24FC-4751-BC38-67E8E38C5E2B}"/>
    <dgm:cxn modelId="{13B7A57A-48C7-44F1-8677-F88DEE5149FF}" type="presOf" srcId="{B70144CE-3C65-413D-8C10-5A6E416CFB42}" destId="{A709D280-D732-4405-A996-C45CF33B77DC}" srcOrd="0" destOrd="0" presId="urn:microsoft.com/office/officeart/2018/2/layout/IconVerticalSolidList"/>
    <dgm:cxn modelId="{A73AD383-A2B4-409E-A5D6-81CA1C308AB9}" type="presOf" srcId="{681B3CC4-ECAF-4D3B-93C7-F0D3A4658196}" destId="{D549CA9F-BF9E-4E43-BEE9-68C888DAABD8}" srcOrd="0" destOrd="0" presId="urn:microsoft.com/office/officeart/2018/2/layout/IconVerticalSolidList"/>
    <dgm:cxn modelId="{C74952A8-3B15-4909-B8F2-911328DFAF66}" type="presOf" srcId="{11A6780E-DB54-4E01-BA9E-9F30B28E63D1}" destId="{1DEB1228-4091-44CF-925A-062A3F4C51F4}" srcOrd="0" destOrd="0" presId="urn:microsoft.com/office/officeart/2018/2/layout/IconVerticalSolidList"/>
    <dgm:cxn modelId="{358A8ADC-2B6D-4FAF-B7EA-3181EBD1F356}" srcId="{681B3CC4-ECAF-4D3B-93C7-F0D3A4658196}" destId="{230119BB-27FB-42AE-B1E7-46716EC4F802}" srcOrd="0" destOrd="0" parTransId="{E8D434DC-5FCF-4A5C-9241-1EEDB87F074B}" sibTransId="{522650C9-C73A-42A8-90FF-CC5E5F043EC6}"/>
    <dgm:cxn modelId="{45313CF5-09B6-461B-B1C6-2BADD8032386}" type="presOf" srcId="{230119BB-27FB-42AE-B1E7-46716EC4F802}" destId="{F0062993-9A02-45E7-83FC-4715798B6F46}" srcOrd="0" destOrd="0" presId="urn:microsoft.com/office/officeart/2018/2/layout/IconVerticalSolidList"/>
    <dgm:cxn modelId="{58032F56-DED7-4F74-B1A3-D2B5631A3657}" type="presParOf" srcId="{D549CA9F-BF9E-4E43-BEE9-68C888DAABD8}" destId="{C20A0166-A229-452D-A714-764C0E321E99}" srcOrd="0" destOrd="0" presId="urn:microsoft.com/office/officeart/2018/2/layout/IconVerticalSolidList"/>
    <dgm:cxn modelId="{06D8B077-04CC-42C3-A7AD-476BA618F5C5}" type="presParOf" srcId="{C20A0166-A229-452D-A714-764C0E321E99}" destId="{768CB46C-3B38-4046-85C7-72FE3970C436}" srcOrd="0" destOrd="0" presId="urn:microsoft.com/office/officeart/2018/2/layout/IconVerticalSolidList"/>
    <dgm:cxn modelId="{0F0B637F-F2E6-4A3E-B262-428D19E2A2AF}" type="presParOf" srcId="{C20A0166-A229-452D-A714-764C0E321E99}" destId="{CF8BCEF1-3DF3-4D2E-9F92-1643B0256A14}" srcOrd="1" destOrd="0" presId="urn:microsoft.com/office/officeart/2018/2/layout/IconVerticalSolidList"/>
    <dgm:cxn modelId="{2593B605-5628-49B7-9D28-5C5FAB6933C3}" type="presParOf" srcId="{C20A0166-A229-452D-A714-764C0E321E99}" destId="{2D5CE815-4CC3-4B85-B890-658B51E40D6A}" srcOrd="2" destOrd="0" presId="urn:microsoft.com/office/officeart/2018/2/layout/IconVerticalSolidList"/>
    <dgm:cxn modelId="{7BA4A62C-194B-4E57-B9D5-3DA01ED638C8}" type="presParOf" srcId="{C20A0166-A229-452D-A714-764C0E321E99}" destId="{F0062993-9A02-45E7-83FC-4715798B6F46}" srcOrd="3" destOrd="0" presId="urn:microsoft.com/office/officeart/2018/2/layout/IconVerticalSolidList"/>
    <dgm:cxn modelId="{1C38DB9E-0A61-4D14-B680-18B3E9D9328A}" type="presParOf" srcId="{D549CA9F-BF9E-4E43-BEE9-68C888DAABD8}" destId="{419E3B0D-B375-418A-95B0-2C61581D2ED6}" srcOrd="1" destOrd="0" presId="urn:microsoft.com/office/officeart/2018/2/layout/IconVerticalSolidList"/>
    <dgm:cxn modelId="{DA6F1E5B-8B83-4FD4-AAAE-9A791CD00C7E}" type="presParOf" srcId="{D549CA9F-BF9E-4E43-BEE9-68C888DAABD8}" destId="{EB1D2D39-22D2-4AD8-80BC-9DDBE8F485C0}" srcOrd="2" destOrd="0" presId="urn:microsoft.com/office/officeart/2018/2/layout/IconVerticalSolidList"/>
    <dgm:cxn modelId="{CE25B379-E34D-44CB-8A79-BFAA8BA0470B}" type="presParOf" srcId="{EB1D2D39-22D2-4AD8-80BC-9DDBE8F485C0}" destId="{D8426087-635F-4060-BFDF-94C914355ECC}" srcOrd="0" destOrd="0" presId="urn:microsoft.com/office/officeart/2018/2/layout/IconVerticalSolidList"/>
    <dgm:cxn modelId="{41E524F5-A7CC-4DBE-A431-702B3CE67654}" type="presParOf" srcId="{EB1D2D39-22D2-4AD8-80BC-9DDBE8F485C0}" destId="{152A4B95-6BA9-4D2F-A853-8534248AAE1B}" srcOrd="1" destOrd="0" presId="urn:microsoft.com/office/officeart/2018/2/layout/IconVerticalSolidList"/>
    <dgm:cxn modelId="{0360AD83-349B-4BE0-9D0A-BCEC315F986D}" type="presParOf" srcId="{EB1D2D39-22D2-4AD8-80BC-9DDBE8F485C0}" destId="{EE1F3A0A-903B-46A4-ADFF-7DD045820819}" srcOrd="2" destOrd="0" presId="urn:microsoft.com/office/officeart/2018/2/layout/IconVerticalSolidList"/>
    <dgm:cxn modelId="{ECDC5D1E-74A4-4981-9300-1A7B998E78CB}" type="presParOf" srcId="{EB1D2D39-22D2-4AD8-80BC-9DDBE8F485C0}" destId="{A709D280-D732-4405-A996-C45CF33B77DC}" srcOrd="3" destOrd="0" presId="urn:microsoft.com/office/officeart/2018/2/layout/IconVerticalSolidList"/>
    <dgm:cxn modelId="{88B414A3-07D9-4947-BF26-9F6CEED3C6F8}" type="presParOf" srcId="{D549CA9F-BF9E-4E43-BEE9-68C888DAABD8}" destId="{7846434A-123C-4C73-AF56-638A0C3C2285}" srcOrd="3" destOrd="0" presId="urn:microsoft.com/office/officeart/2018/2/layout/IconVerticalSolidList"/>
    <dgm:cxn modelId="{06A25615-3273-48F6-99CF-77D0B3B442F7}" type="presParOf" srcId="{D549CA9F-BF9E-4E43-BEE9-68C888DAABD8}" destId="{E4C8F68A-0D4E-4B4B-AFB6-ED348D907E99}" srcOrd="4" destOrd="0" presId="urn:microsoft.com/office/officeart/2018/2/layout/IconVerticalSolidList"/>
    <dgm:cxn modelId="{78C9AFB3-A389-4B87-8F7C-F248C5AF38A6}" type="presParOf" srcId="{E4C8F68A-0D4E-4B4B-AFB6-ED348D907E99}" destId="{9255C520-5344-47C2-A916-EF2D42F6BF9B}" srcOrd="0" destOrd="0" presId="urn:microsoft.com/office/officeart/2018/2/layout/IconVerticalSolidList"/>
    <dgm:cxn modelId="{FB124BA6-C539-485B-AF66-9B184AF4FFD1}" type="presParOf" srcId="{E4C8F68A-0D4E-4B4B-AFB6-ED348D907E99}" destId="{BB169354-855E-42C8-94AD-CE1445ABE1B0}" srcOrd="1" destOrd="0" presId="urn:microsoft.com/office/officeart/2018/2/layout/IconVerticalSolidList"/>
    <dgm:cxn modelId="{C57AFA67-F2D9-4E4E-9424-66C68C2FBE93}" type="presParOf" srcId="{E4C8F68A-0D4E-4B4B-AFB6-ED348D907E99}" destId="{39A85277-B3F0-4B5D-99B4-3F9D4F44618B}" srcOrd="2" destOrd="0" presId="urn:microsoft.com/office/officeart/2018/2/layout/IconVerticalSolidList"/>
    <dgm:cxn modelId="{AB7F1306-51D4-4A66-B25F-9F1736B7CB35}" type="presParOf" srcId="{E4C8F68A-0D4E-4B4B-AFB6-ED348D907E99}" destId="{1DEB1228-4091-44CF-925A-062A3F4C51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FADF0-A5F4-3B4B-8C78-7B7ABC0CDE7E}">
      <dsp:nvSpPr>
        <dsp:cNvPr id="0" name=""/>
        <dsp:cNvSpPr/>
      </dsp:nvSpPr>
      <dsp:spPr>
        <a:xfrm>
          <a:off x="130938"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55E49-074A-DA45-8850-023719C66C62}">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Save time &amp; money in daily lookalike modeling tasks</a:t>
          </a:r>
        </a:p>
      </dsp:txBody>
      <dsp:txXfrm>
        <a:off x="678914" y="525899"/>
        <a:ext cx="4067491" cy="2525499"/>
      </dsp:txXfrm>
    </dsp:sp>
    <dsp:sp modelId="{193355C5-E4D4-C54E-B249-477C9E3FAABA}">
      <dsp:nvSpPr>
        <dsp:cNvPr id="0" name=""/>
        <dsp:cNvSpPr/>
      </dsp:nvSpPr>
      <dsp:spPr>
        <a:xfrm>
          <a:off x="5294381"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A406C-54E7-4849-8681-37D2D4EB3DCF}">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Achieve similar performance to models using full features</a:t>
          </a:r>
        </a:p>
      </dsp:txBody>
      <dsp:txXfrm>
        <a:off x="5842357" y="525899"/>
        <a:ext cx="4067491" cy="2525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CB46C-3B38-4046-85C7-72FE3970C436}">
      <dsp:nvSpPr>
        <dsp:cNvPr id="0" name=""/>
        <dsp:cNvSpPr/>
      </dsp:nvSpPr>
      <dsp:spPr>
        <a:xfrm>
          <a:off x="0" y="719"/>
          <a:ext cx="6588691" cy="16843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BCEF1-3DF3-4D2E-9F92-1643B0256A14}">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62993-9A02-45E7-83FC-4715798B6F46}">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90000"/>
            </a:lnSpc>
            <a:spcBef>
              <a:spcPct val="0"/>
            </a:spcBef>
            <a:spcAft>
              <a:spcPct val="35000"/>
            </a:spcAft>
            <a:buNone/>
          </a:pPr>
          <a:r>
            <a:rPr lang="en-US" sz="2300" kern="1200"/>
            <a:t>For each segment, run lookalike models with different feature numbers (selected using weight from high to low).</a:t>
          </a:r>
        </a:p>
      </dsp:txBody>
      <dsp:txXfrm>
        <a:off x="1945450" y="719"/>
        <a:ext cx="4643240" cy="1684372"/>
      </dsp:txXfrm>
    </dsp:sp>
    <dsp:sp modelId="{D8426087-635F-4060-BFDF-94C914355ECC}">
      <dsp:nvSpPr>
        <dsp:cNvPr id="0" name=""/>
        <dsp:cNvSpPr/>
      </dsp:nvSpPr>
      <dsp:spPr>
        <a:xfrm>
          <a:off x="0" y="2106185"/>
          <a:ext cx="6588691" cy="16843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A4B95-6BA9-4D2F-A853-8534248AAE1B}">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09D280-D732-4405-A996-C45CF33B77DC}">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90000"/>
            </a:lnSpc>
            <a:spcBef>
              <a:spcPct val="0"/>
            </a:spcBef>
            <a:spcAft>
              <a:spcPct val="35000"/>
            </a:spcAft>
            <a:buNone/>
          </a:pPr>
          <a:r>
            <a:rPr lang="en-US" sz="2300" kern="1200"/>
            <a:t>Pick top 1k, 10k and 100k lookalikes from each result and calculate IoU.</a:t>
          </a:r>
        </a:p>
      </dsp:txBody>
      <dsp:txXfrm>
        <a:off x="1945450" y="2106185"/>
        <a:ext cx="4643240" cy="1684372"/>
      </dsp:txXfrm>
    </dsp:sp>
    <dsp:sp modelId="{9255C520-5344-47C2-A916-EF2D42F6BF9B}">
      <dsp:nvSpPr>
        <dsp:cNvPr id="0" name=""/>
        <dsp:cNvSpPr/>
      </dsp:nvSpPr>
      <dsp:spPr>
        <a:xfrm>
          <a:off x="0" y="4211650"/>
          <a:ext cx="6588691" cy="16843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69354-855E-42C8-94AD-CE1445ABE1B0}">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B1228-4091-44CF-925A-062A3F4C51F4}">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022350">
            <a:lnSpc>
              <a:spcPct val="90000"/>
            </a:lnSpc>
            <a:spcBef>
              <a:spcPct val="0"/>
            </a:spcBef>
            <a:spcAft>
              <a:spcPct val="35000"/>
            </a:spcAft>
            <a:buNone/>
          </a:pPr>
          <a:r>
            <a:rPr lang="en-US" sz="2300" kern="1200"/>
            <a:t>Use similarity scores and distance from cluster centers as references.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00BAA-E9DE-2440-AFAB-E5629CDE581D}" type="datetimeFigureOut">
              <a:rPr lang="en-US" smtClean="0"/>
              <a:t>9/30/20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1DA87-E7CE-C445-B16E-B25245B43FEE}" type="slidenum">
              <a:rPr lang="en-US" smtClean="0"/>
              <a:t>‹#›</a:t>
            </a:fld>
            <a:endParaRPr lang="en-US"/>
          </a:p>
        </p:txBody>
      </p:sp>
    </p:spTree>
    <p:extLst>
      <p:ext uri="{BB962C8B-B14F-4D97-AF65-F5344CB8AC3E}">
        <p14:creationId xmlns:p14="http://schemas.microsoft.com/office/powerpoint/2010/main" val="3459475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Recommended feature number: &gt;= 35</a:t>
            </a:r>
          </a:p>
        </p:txBody>
      </p:sp>
      <p:sp>
        <p:nvSpPr>
          <p:cNvPr id="4" name="Slide Number Placeholder 3"/>
          <p:cNvSpPr>
            <a:spLocks noGrp="1"/>
          </p:cNvSpPr>
          <p:nvPr>
            <p:ph type="sldNum" sz="quarter" idx="5"/>
          </p:nvPr>
        </p:nvSpPr>
        <p:spPr/>
        <p:txBody>
          <a:bodyPr/>
          <a:lstStyle/>
          <a:p>
            <a:fld id="{FE81DA87-E7CE-C445-B16E-B25245B43FEE}" type="slidenum">
              <a:rPr lang="en-US" smtClean="0"/>
              <a:t>6</a:t>
            </a:fld>
            <a:endParaRPr lang="en-US"/>
          </a:p>
        </p:txBody>
      </p:sp>
    </p:spTree>
    <p:extLst>
      <p:ext uri="{BB962C8B-B14F-4D97-AF65-F5344CB8AC3E}">
        <p14:creationId xmlns:p14="http://schemas.microsoft.com/office/powerpoint/2010/main" val="4127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feature number: &gt;= 40</a:t>
            </a:r>
          </a:p>
        </p:txBody>
      </p:sp>
      <p:sp>
        <p:nvSpPr>
          <p:cNvPr id="4" name="Slide Number Placeholder 3"/>
          <p:cNvSpPr>
            <a:spLocks noGrp="1"/>
          </p:cNvSpPr>
          <p:nvPr>
            <p:ph type="sldNum" sz="quarter" idx="5"/>
          </p:nvPr>
        </p:nvSpPr>
        <p:spPr/>
        <p:txBody>
          <a:bodyPr/>
          <a:lstStyle/>
          <a:p>
            <a:fld id="{FE81DA87-E7CE-C445-B16E-B25245B43FEE}" type="slidenum">
              <a:rPr lang="en-US" smtClean="0"/>
              <a:t>7</a:t>
            </a:fld>
            <a:endParaRPr lang="en-US"/>
          </a:p>
        </p:txBody>
      </p:sp>
    </p:spTree>
    <p:extLst>
      <p:ext uri="{BB962C8B-B14F-4D97-AF65-F5344CB8AC3E}">
        <p14:creationId xmlns:p14="http://schemas.microsoft.com/office/powerpoint/2010/main" val="726439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feature number: &gt;= 25</a:t>
            </a:r>
          </a:p>
        </p:txBody>
      </p:sp>
      <p:sp>
        <p:nvSpPr>
          <p:cNvPr id="4" name="Slide Number Placeholder 3"/>
          <p:cNvSpPr>
            <a:spLocks noGrp="1"/>
          </p:cNvSpPr>
          <p:nvPr>
            <p:ph type="sldNum" sz="quarter" idx="5"/>
          </p:nvPr>
        </p:nvSpPr>
        <p:spPr/>
        <p:txBody>
          <a:bodyPr/>
          <a:lstStyle/>
          <a:p>
            <a:fld id="{FE81DA87-E7CE-C445-B16E-B25245B43FEE}" type="slidenum">
              <a:rPr lang="en-US" smtClean="0"/>
              <a:t>8</a:t>
            </a:fld>
            <a:endParaRPr lang="en-US"/>
          </a:p>
        </p:txBody>
      </p:sp>
    </p:spTree>
    <p:extLst>
      <p:ext uri="{BB962C8B-B14F-4D97-AF65-F5344CB8AC3E}">
        <p14:creationId xmlns:p14="http://schemas.microsoft.com/office/powerpoint/2010/main" val="205762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to use all features</a:t>
            </a:r>
          </a:p>
        </p:txBody>
      </p:sp>
      <p:sp>
        <p:nvSpPr>
          <p:cNvPr id="4" name="Slide Number Placeholder 3"/>
          <p:cNvSpPr>
            <a:spLocks noGrp="1"/>
          </p:cNvSpPr>
          <p:nvPr>
            <p:ph type="sldNum" sz="quarter" idx="5"/>
          </p:nvPr>
        </p:nvSpPr>
        <p:spPr/>
        <p:txBody>
          <a:bodyPr/>
          <a:lstStyle/>
          <a:p>
            <a:fld id="{FE81DA87-E7CE-C445-B16E-B25245B43FEE}" type="slidenum">
              <a:rPr lang="en-US" smtClean="0"/>
              <a:t>9</a:t>
            </a:fld>
            <a:endParaRPr lang="en-US"/>
          </a:p>
        </p:txBody>
      </p:sp>
    </p:spTree>
    <p:extLst>
      <p:ext uri="{BB962C8B-B14F-4D97-AF65-F5344CB8AC3E}">
        <p14:creationId xmlns:p14="http://schemas.microsoft.com/office/powerpoint/2010/main" val="183562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0A8D1-33AB-DD44-A5F1-290B0C5A57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66841-5E63-3F49-BB27-98E785CB58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958A7A-D332-B945-A5CE-040C4108FD80}"/>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9BF019B8-C943-F147-9847-82196C7FE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98088-2633-AB44-AD2A-2E1E0115868A}"/>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289685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72DC-9B80-1B40-8B71-9149DEC77E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723E91-042B-DA46-A63E-461E5D57B4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B8851-2914-4944-8678-873867D15C54}"/>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2B96D060-DDC5-4641-81C0-A648359DE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90BDC-F4CE-8B44-8AB1-72B9B85F392C}"/>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2319919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187A3-5A5F-224F-8412-6025AD0147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50B4AE-118C-F848-BE78-C3111067F8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5A596-439E-6344-82B7-CF2691FA109F}"/>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3FAA7F4E-E5D4-8843-B11D-0AA13A078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5E8A2-03EA-EF47-9CDE-32523FF324F6}"/>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346127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21A1-F126-764E-9696-5C2A6E459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BF4FB-20EC-4F4B-83EA-9AF67C9D3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D3339-1E41-754B-928B-928DA0D55096}"/>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37F7CADC-23A1-5142-9AE9-09C4B34FE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BB76D-1C4B-524A-95B6-A3ADDCBC5733}"/>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304508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ACD8-FAAD-B946-B319-6BF39C14E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16A20-ECAD-014C-82FC-931C5C0405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14E13C-1705-4D47-9BC8-885537DFCDD8}"/>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E4529338-9293-F141-BEAC-47889890B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1784A-2BD1-854A-AB13-7776D650F0E4}"/>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1921090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6734-0401-E04E-818B-1423FE8D12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4C2DD9-C78F-DA49-A437-1273B81513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49AC10-7266-9849-815D-24183D4C3A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2D795A-1440-9D4B-A085-BFF21D8DCF43}"/>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6" name="Footer Placeholder 5">
            <a:extLst>
              <a:ext uri="{FF2B5EF4-FFF2-40B4-BE49-F238E27FC236}">
                <a16:creationId xmlns:a16="http://schemas.microsoft.com/office/drawing/2014/main" id="{89E8B95D-C2BC-3542-95D5-16E497EA8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4CE7F-59B5-6E4D-931C-CA7D7E17669A}"/>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448781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2BD9-4796-E241-8DE1-908EB32EBA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DAE070-E2BD-8F4F-A1C2-AA80921663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999121-D49C-AB4F-B0B1-66FFEA309F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2A2208-187F-6849-9BB4-6627F1B56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422145-707E-C647-8892-9AE85C4D38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15AAE6-A109-E24E-80B4-F92620D314D8}"/>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8" name="Footer Placeholder 7">
            <a:extLst>
              <a:ext uri="{FF2B5EF4-FFF2-40B4-BE49-F238E27FC236}">
                <a16:creationId xmlns:a16="http://schemas.microsoft.com/office/drawing/2014/main" id="{A7CDF4EB-FB22-FC4F-BFD7-2F237B13C1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958B1-4AF2-D14A-983E-91FCB4252E46}"/>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228613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34743-3FA1-7649-85C1-CBF32D33A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83F97B-4074-1F41-A986-1C20ED14BC97}"/>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4" name="Footer Placeholder 3">
            <a:extLst>
              <a:ext uri="{FF2B5EF4-FFF2-40B4-BE49-F238E27FC236}">
                <a16:creationId xmlns:a16="http://schemas.microsoft.com/office/drawing/2014/main" id="{DE41F362-B5CC-D447-B5D6-BE0B0C7FD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E1C0C5-4D04-B547-92F5-38DFA75A2391}"/>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167270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615BF7-F85D-8B44-B312-8FB76D32A69B}"/>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3" name="Footer Placeholder 2">
            <a:extLst>
              <a:ext uri="{FF2B5EF4-FFF2-40B4-BE49-F238E27FC236}">
                <a16:creationId xmlns:a16="http://schemas.microsoft.com/office/drawing/2014/main" id="{E61C18DC-2378-5749-9274-64ED6339E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1489F2-38FB-2A46-BBAB-9A4D0370CB2C}"/>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271407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82F4-B2D8-3640-BA3F-2B3F7D4D5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A0C2B4-8FA4-3B44-B282-E4E0068CC1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AFB47E-1C2F-E74E-83BB-EC2C62512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84A48D-DDF4-6D46-9ACF-F5ED5F0EBAD1}"/>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6" name="Footer Placeholder 5">
            <a:extLst>
              <a:ext uri="{FF2B5EF4-FFF2-40B4-BE49-F238E27FC236}">
                <a16:creationId xmlns:a16="http://schemas.microsoft.com/office/drawing/2014/main" id="{27BB2FAB-2BCF-0846-9F9A-838E8FFAF6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657D1-5D26-284A-99DF-C85BF61B57EB}"/>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106685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65CE-DFEA-2C4D-A099-750D3F500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ED32C7-9333-E944-92B8-300E220BA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9BDD9F-4E62-BE4F-96EC-6BF8A69C4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3A8558-BA11-C046-B4AE-D8A5C32DB51B}"/>
              </a:ext>
            </a:extLst>
          </p:cNvPr>
          <p:cNvSpPr>
            <a:spLocks noGrp="1"/>
          </p:cNvSpPr>
          <p:nvPr>
            <p:ph type="dt" sz="half" idx="10"/>
          </p:nvPr>
        </p:nvSpPr>
        <p:spPr/>
        <p:txBody>
          <a:bodyPr/>
          <a:lstStyle/>
          <a:p>
            <a:fld id="{2C9D30E3-3F0F-234D-AC0C-CE7445F010F0}" type="datetimeFigureOut">
              <a:rPr lang="en-US" smtClean="0"/>
              <a:t>9/30/20</a:t>
            </a:fld>
            <a:endParaRPr lang="en-US"/>
          </a:p>
        </p:txBody>
      </p:sp>
      <p:sp>
        <p:nvSpPr>
          <p:cNvPr id="6" name="Footer Placeholder 5">
            <a:extLst>
              <a:ext uri="{FF2B5EF4-FFF2-40B4-BE49-F238E27FC236}">
                <a16:creationId xmlns:a16="http://schemas.microsoft.com/office/drawing/2014/main" id="{CC603C84-8C1D-AC41-AFBF-01F834D53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583A8-E540-2142-B544-87037EAFE329}"/>
              </a:ext>
            </a:extLst>
          </p:cNvPr>
          <p:cNvSpPr>
            <a:spLocks noGrp="1"/>
          </p:cNvSpPr>
          <p:nvPr>
            <p:ph type="sldNum" sz="quarter" idx="12"/>
          </p:nvPr>
        </p:nvSpPr>
        <p:spPr/>
        <p:txBody>
          <a:bodyPr/>
          <a:lstStyle/>
          <a:p>
            <a:fld id="{74E8460F-D21B-2149-851A-9197B8E879A6}" type="slidenum">
              <a:rPr lang="en-US" smtClean="0"/>
              <a:t>‹#›</a:t>
            </a:fld>
            <a:endParaRPr lang="en-US"/>
          </a:p>
        </p:txBody>
      </p:sp>
    </p:spTree>
    <p:extLst>
      <p:ext uri="{BB962C8B-B14F-4D97-AF65-F5344CB8AC3E}">
        <p14:creationId xmlns:p14="http://schemas.microsoft.com/office/powerpoint/2010/main" val="154678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ABBEE-A8CC-C743-A5C4-DADE9637F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E37A0-133C-EF46-8F44-1C1D0FF9D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2A260-BE63-7E4B-A8F6-67C453C57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D30E3-3F0F-234D-AC0C-CE7445F010F0}" type="datetimeFigureOut">
              <a:rPr lang="en-US" smtClean="0"/>
              <a:t>9/30/20</a:t>
            </a:fld>
            <a:endParaRPr lang="en-US"/>
          </a:p>
        </p:txBody>
      </p:sp>
      <p:sp>
        <p:nvSpPr>
          <p:cNvPr id="5" name="Footer Placeholder 4">
            <a:extLst>
              <a:ext uri="{FF2B5EF4-FFF2-40B4-BE49-F238E27FC236}">
                <a16:creationId xmlns:a16="http://schemas.microsoft.com/office/drawing/2014/main" id="{DA1968F9-0448-EF4E-87F6-0C50412BD6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0013C5-B7B1-D844-B9D8-C63996F6EE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8460F-D21B-2149-851A-9197B8E879A6}" type="slidenum">
              <a:rPr lang="en-US" smtClean="0"/>
              <a:t>‹#›</a:t>
            </a:fld>
            <a:endParaRPr lang="en-US"/>
          </a:p>
        </p:txBody>
      </p:sp>
    </p:spTree>
    <p:extLst>
      <p:ext uri="{BB962C8B-B14F-4D97-AF65-F5344CB8AC3E}">
        <p14:creationId xmlns:p14="http://schemas.microsoft.com/office/powerpoint/2010/main" val="1740407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6B113DE-215A-EE46-AA4B-8B18FB78D25D}"/>
              </a:ext>
            </a:extLst>
          </p:cNvPr>
          <p:cNvSpPr>
            <a:spLocks noGrp="1"/>
          </p:cNvSpPr>
          <p:nvPr>
            <p:ph type="ctrTitle"/>
          </p:nvPr>
        </p:nvSpPr>
        <p:spPr>
          <a:xfrm>
            <a:off x="3045368" y="2043663"/>
            <a:ext cx="6105194" cy="2031055"/>
          </a:xfrm>
        </p:spPr>
        <p:txBody>
          <a:bodyPr>
            <a:normAutofit/>
          </a:bodyPr>
          <a:lstStyle/>
          <a:p>
            <a:r>
              <a:rPr lang="en-US" sz="5200">
                <a:solidFill>
                  <a:schemeClr val="tx2"/>
                </a:solidFill>
              </a:rPr>
              <a:t>Feature Selection Evaluation</a:t>
            </a:r>
          </a:p>
        </p:txBody>
      </p:sp>
      <p:sp>
        <p:nvSpPr>
          <p:cNvPr id="3" name="Subtitle 2">
            <a:extLst>
              <a:ext uri="{FF2B5EF4-FFF2-40B4-BE49-F238E27FC236}">
                <a16:creationId xmlns:a16="http://schemas.microsoft.com/office/drawing/2014/main" id="{C4665EC4-7E98-3B4E-BF44-550630145E32}"/>
              </a:ext>
            </a:extLst>
          </p:cNvPr>
          <p:cNvSpPr>
            <a:spLocks noGrp="1"/>
          </p:cNvSpPr>
          <p:nvPr>
            <p:ph type="subTitle" idx="1"/>
          </p:nvPr>
        </p:nvSpPr>
        <p:spPr>
          <a:xfrm>
            <a:off x="3045368" y="4155103"/>
            <a:ext cx="6105194" cy="682079"/>
          </a:xfrm>
        </p:spPr>
        <p:txBody>
          <a:bodyPr>
            <a:normAutofit/>
          </a:bodyPr>
          <a:lstStyle/>
          <a:p>
            <a:r>
              <a:rPr lang="en-US">
                <a:solidFill>
                  <a:schemeClr val="tx2"/>
                </a:solidFill>
              </a:rPr>
              <a:t>Joe Xu and Ziyang Tian</a:t>
            </a:r>
          </a:p>
        </p:txBody>
      </p:sp>
      <p:grpSp>
        <p:nvGrpSpPr>
          <p:cNvPr id="20" name="Group 19">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21" name="Freeform: Shape 20">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A731CDA9-8C8A-A34C-90D6-EEB6026364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000879" cy="976837"/>
          </a:xfrm>
          <a:prstGeom prst="rect">
            <a:avLst/>
          </a:prstGeom>
        </p:spPr>
      </p:pic>
      <p:pic>
        <p:nvPicPr>
          <p:cNvPr id="5" name="Picture 4">
            <a:extLst>
              <a:ext uri="{FF2B5EF4-FFF2-40B4-BE49-F238E27FC236}">
                <a16:creationId xmlns:a16="http://schemas.microsoft.com/office/drawing/2014/main" id="{B5A75378-2D0A-3440-99EE-8CA650AF24AB}"/>
              </a:ext>
            </a:extLst>
          </p:cNvPr>
          <p:cNvPicPr>
            <a:picLocks noChangeAspect="1"/>
          </p:cNvPicPr>
          <p:nvPr/>
        </p:nvPicPr>
        <p:blipFill>
          <a:blip r:embed="rId3"/>
          <a:stretch>
            <a:fillRect/>
          </a:stretch>
        </p:blipFill>
        <p:spPr>
          <a:xfrm>
            <a:off x="1000879" y="199829"/>
            <a:ext cx="1375739" cy="577178"/>
          </a:xfrm>
          <a:prstGeom prst="rect">
            <a:avLst/>
          </a:prstGeom>
        </p:spPr>
      </p:pic>
    </p:spTree>
    <p:extLst>
      <p:ext uri="{BB962C8B-B14F-4D97-AF65-F5344CB8AC3E}">
        <p14:creationId xmlns:p14="http://schemas.microsoft.com/office/powerpoint/2010/main" val="2236808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D6D3FC-9659-2B4D-AD4C-6D97D35011C5}"/>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Next Steps</a:t>
            </a:r>
          </a:p>
        </p:txBody>
      </p:sp>
      <p:sp>
        <p:nvSpPr>
          <p:cNvPr id="3" name="Content Placeholder 2">
            <a:extLst>
              <a:ext uri="{FF2B5EF4-FFF2-40B4-BE49-F238E27FC236}">
                <a16:creationId xmlns:a16="http://schemas.microsoft.com/office/drawing/2014/main" id="{DCB6E563-97FD-3C49-A49E-1D2B8294197D}"/>
              </a:ext>
            </a:extLst>
          </p:cNvPr>
          <p:cNvSpPr>
            <a:spLocks noGrp="1"/>
          </p:cNvSpPr>
          <p:nvPr>
            <p:ph idx="1"/>
          </p:nvPr>
        </p:nvSpPr>
        <p:spPr>
          <a:xfrm>
            <a:off x="1367624" y="2490436"/>
            <a:ext cx="9708995" cy="3567173"/>
          </a:xfrm>
        </p:spPr>
        <p:txBody>
          <a:bodyPr anchor="ctr">
            <a:normAutofit/>
          </a:bodyPr>
          <a:lstStyle/>
          <a:p>
            <a:r>
              <a:rPr lang="en-US" sz="1900" dirty="0"/>
              <a:t>Keep track of individual segments over time and see if the essential features are consistent.</a:t>
            </a:r>
          </a:p>
          <a:p>
            <a:r>
              <a:rPr lang="en-US" sz="1900" dirty="0"/>
              <a:t>Work on the methods of dynamically selecting feature size:</a:t>
            </a:r>
          </a:p>
          <a:p>
            <a:pPr lvl="1"/>
            <a:r>
              <a:rPr lang="en-US" sz="1900" dirty="0"/>
              <a:t>1</a:t>
            </a:r>
            <a:r>
              <a:rPr lang="en-US" sz="1900" baseline="30000" dirty="0"/>
              <a:t>st</a:t>
            </a:r>
            <a:r>
              <a:rPr lang="en-US" sz="1900" dirty="0"/>
              <a:t> order: Set up a threshold (</a:t>
            </a:r>
            <a:r>
              <a:rPr lang="en-US" sz="1900" dirty="0" err="1"/>
              <a:t>eg.</a:t>
            </a:r>
            <a:r>
              <a:rPr lang="en-US" sz="1900" dirty="0"/>
              <a:t> </a:t>
            </a:r>
            <a:r>
              <a:rPr lang="en-US" sz="1900" dirty="0" err="1"/>
              <a:t>IoU</a:t>
            </a:r>
            <a:r>
              <a:rPr lang="en-US" sz="1900" dirty="0"/>
              <a:t> &gt; 0.5)</a:t>
            </a:r>
          </a:p>
          <a:p>
            <a:pPr lvl="1"/>
            <a:r>
              <a:rPr lang="en-US" sz="1900" dirty="0"/>
              <a:t>2</a:t>
            </a:r>
            <a:r>
              <a:rPr lang="en-US" sz="1900" baseline="30000" dirty="0"/>
              <a:t>nd</a:t>
            </a:r>
            <a:r>
              <a:rPr lang="en-US" sz="1900" dirty="0"/>
              <a:t> order: Change rate of metrics (</a:t>
            </a:r>
            <a:r>
              <a:rPr lang="en-US" sz="1900" dirty="0" err="1"/>
              <a:t>eg.</a:t>
            </a:r>
            <a:r>
              <a:rPr lang="en-US" sz="1900" dirty="0"/>
              <a:t> IoU_2 – IoU_1 &gt; 0.3)</a:t>
            </a:r>
          </a:p>
          <a:p>
            <a:pPr lvl="1"/>
            <a:r>
              <a:rPr lang="en-US" sz="1900" dirty="0"/>
              <a:t>...</a:t>
            </a:r>
          </a:p>
          <a:p>
            <a:pPr marL="0" indent="0">
              <a:buNone/>
            </a:pPr>
            <a:r>
              <a:rPr lang="en-US" sz="1900" u="sng" dirty="0"/>
              <a:t>Questions</a:t>
            </a:r>
            <a:r>
              <a:rPr lang="en-US" sz="1900" dirty="0"/>
              <a:t>:</a:t>
            </a:r>
          </a:p>
          <a:p>
            <a:r>
              <a:rPr lang="en-US" sz="1900" dirty="0"/>
              <a:t>When selecting lookalike users from pool, do you prefer:</a:t>
            </a:r>
          </a:p>
          <a:p>
            <a:pPr lvl="1"/>
            <a:r>
              <a:rPr lang="en-US" sz="1900" dirty="0"/>
              <a:t>Select based on similarity score (</a:t>
            </a:r>
            <a:r>
              <a:rPr lang="en-US" sz="1900" dirty="0" err="1"/>
              <a:t>eg.</a:t>
            </a:r>
            <a:r>
              <a:rPr lang="en-US" sz="1900" dirty="0"/>
              <a:t> Score &gt; 80)</a:t>
            </a:r>
          </a:p>
          <a:p>
            <a:pPr lvl="1"/>
            <a:r>
              <a:rPr lang="en-US" sz="1900" dirty="0"/>
              <a:t>Select based on a certain number (</a:t>
            </a:r>
            <a:r>
              <a:rPr lang="en-US" sz="1900" dirty="0" err="1"/>
              <a:t>eg.</a:t>
            </a:r>
            <a:r>
              <a:rPr lang="en-US" sz="1900" dirty="0"/>
              <a:t> 10,000 users)</a:t>
            </a:r>
          </a:p>
          <a:p>
            <a:pPr lvl="1"/>
            <a:r>
              <a:rPr lang="en-US" sz="1900" dirty="0"/>
              <a:t>Select based on a ratio (</a:t>
            </a:r>
            <a:r>
              <a:rPr lang="en-US" sz="1900" dirty="0" err="1"/>
              <a:t>eg.</a:t>
            </a:r>
            <a:r>
              <a:rPr lang="en-US" sz="1900" dirty="0"/>
              <a:t> 10% of segment users)</a:t>
            </a:r>
          </a:p>
        </p:txBody>
      </p:sp>
      <p:pic>
        <p:nvPicPr>
          <p:cNvPr id="4" name="Picture 3" descr="A close up of a sign&#10;&#10;Description automatically generated">
            <a:extLst>
              <a:ext uri="{FF2B5EF4-FFF2-40B4-BE49-F238E27FC236}">
                <a16:creationId xmlns:a16="http://schemas.microsoft.com/office/drawing/2014/main" id="{5FD5444E-5133-8B42-A61A-F8F952244A0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Tree>
    <p:extLst>
      <p:ext uri="{BB962C8B-B14F-4D97-AF65-F5344CB8AC3E}">
        <p14:creationId xmlns:p14="http://schemas.microsoft.com/office/powerpoint/2010/main" val="107770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C353-FADE-A841-A1A0-5CB1F8AF2371}"/>
              </a:ext>
            </a:extLst>
          </p:cNvPr>
          <p:cNvSpPr>
            <a:spLocks noGrp="1"/>
          </p:cNvSpPr>
          <p:nvPr>
            <p:ph type="title"/>
          </p:nvPr>
        </p:nvSpPr>
        <p:spPr/>
        <p:txBody>
          <a:bodyPr/>
          <a:lstStyle/>
          <a:p>
            <a:r>
              <a:rPr lang="en-US" dirty="0"/>
              <a:t>Appendix</a:t>
            </a:r>
          </a:p>
        </p:txBody>
      </p:sp>
      <p:pic>
        <p:nvPicPr>
          <p:cNvPr id="4" name="Picture 3">
            <a:extLst>
              <a:ext uri="{FF2B5EF4-FFF2-40B4-BE49-F238E27FC236}">
                <a16:creationId xmlns:a16="http://schemas.microsoft.com/office/drawing/2014/main" id="{4509D21B-0E76-B649-85B5-F0CEE0550588}"/>
              </a:ext>
            </a:extLst>
          </p:cNvPr>
          <p:cNvPicPr>
            <a:picLocks noChangeAspect="1"/>
          </p:cNvPicPr>
          <p:nvPr/>
        </p:nvPicPr>
        <p:blipFill>
          <a:blip r:embed="rId2"/>
          <a:stretch>
            <a:fillRect/>
          </a:stretch>
        </p:blipFill>
        <p:spPr>
          <a:xfrm>
            <a:off x="2165350" y="2250141"/>
            <a:ext cx="7861300" cy="3962400"/>
          </a:xfrm>
          <a:prstGeom prst="rect">
            <a:avLst/>
          </a:prstGeom>
        </p:spPr>
      </p:pic>
    </p:spTree>
    <p:extLst>
      <p:ext uri="{BB962C8B-B14F-4D97-AF65-F5344CB8AC3E}">
        <p14:creationId xmlns:p14="http://schemas.microsoft.com/office/powerpoint/2010/main" val="391413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2F5602-6586-46E4-8645-2CDA442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34B85-DB0D-4010-A6A1-147F28D47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645CD69-D579-6B4C-B9D0-A9227E852133}"/>
              </a:ext>
            </a:extLst>
          </p:cNvPr>
          <p:cNvSpPr>
            <a:spLocks noGrp="1"/>
          </p:cNvSpPr>
          <p:nvPr>
            <p:ph type="title"/>
          </p:nvPr>
        </p:nvSpPr>
        <p:spPr>
          <a:xfrm>
            <a:off x="1179226" y="320231"/>
            <a:ext cx="9833548" cy="1325563"/>
          </a:xfrm>
        </p:spPr>
        <p:txBody>
          <a:bodyPr>
            <a:normAutofit/>
          </a:bodyPr>
          <a:lstStyle/>
          <a:p>
            <a:pPr algn="ctr"/>
            <a:r>
              <a:rPr lang="en-US" sz="4000">
                <a:solidFill>
                  <a:schemeClr val="tx2"/>
                </a:solidFill>
              </a:rPr>
              <a:t>Goal of Feature Selection</a:t>
            </a:r>
          </a:p>
        </p:txBody>
      </p:sp>
      <p:grpSp>
        <p:nvGrpSpPr>
          <p:cNvPr id="14" name="Group 13">
            <a:extLst>
              <a:ext uri="{FF2B5EF4-FFF2-40B4-BE49-F238E27FC236}">
                <a16:creationId xmlns:a16="http://schemas.microsoft.com/office/drawing/2014/main" id="{F2E5F4F0-80C0-49F3-84A2-453DE42F20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915607" cy="2187829"/>
            <a:chOff x="-305" y="-1"/>
            <a:chExt cx="3832880" cy="2876136"/>
          </a:xfrm>
        </p:grpSpPr>
        <p:sp>
          <p:nvSpPr>
            <p:cNvPr id="15" name="Freeform: Shape 14">
              <a:extLst>
                <a:ext uri="{FF2B5EF4-FFF2-40B4-BE49-F238E27FC236}">
                  <a16:creationId xmlns:a16="http://schemas.microsoft.com/office/drawing/2014/main" id="{342FEDB6-5432-4162-8648-3827572AF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FE345E-092D-4A20-A43A-0F9258D96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A313FCF-0EE7-4C6B-BAB3-EFC9451D3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B9ECD02-BE1B-4347-8C2E-EEA690082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D486374D-6459-E54A-BE4A-5019615CC47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graphicFrame>
        <p:nvGraphicFramePr>
          <p:cNvPr id="6" name="Content Placeholder 2">
            <a:extLst>
              <a:ext uri="{FF2B5EF4-FFF2-40B4-BE49-F238E27FC236}">
                <a16:creationId xmlns:a16="http://schemas.microsoft.com/office/drawing/2014/main" id="{4076CAC4-4DE4-41DD-A970-9F522723786E}"/>
              </a:ext>
            </a:extLst>
          </p:cNvPr>
          <p:cNvGraphicFramePr>
            <a:graphicFrameLocks noGrp="1"/>
          </p:cNvGraphicFramePr>
          <p:nvPr>
            <p:ph idx="1"/>
            <p:extLst>
              <p:ext uri="{D42A27DB-BD31-4B8C-83A1-F6EECF244321}">
                <p14:modId xmlns:p14="http://schemas.microsoft.com/office/powerpoint/2010/main" val="410724742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71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90E6DE5-D0DB-AD49-84D7-05F012FF4713}"/>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Previous work</a:t>
            </a:r>
          </a:p>
        </p:txBody>
      </p:sp>
      <p:sp>
        <p:nvSpPr>
          <p:cNvPr id="3" name="Content Placeholder 2">
            <a:extLst>
              <a:ext uri="{FF2B5EF4-FFF2-40B4-BE49-F238E27FC236}">
                <a16:creationId xmlns:a16="http://schemas.microsoft.com/office/drawing/2014/main" id="{694A4971-3019-7947-B66D-9F74EE4564E6}"/>
              </a:ext>
            </a:extLst>
          </p:cNvPr>
          <p:cNvSpPr>
            <a:spLocks noGrp="1"/>
          </p:cNvSpPr>
          <p:nvPr>
            <p:ph idx="1"/>
          </p:nvPr>
        </p:nvSpPr>
        <p:spPr>
          <a:xfrm>
            <a:off x="1424904" y="2494450"/>
            <a:ext cx="4053545" cy="4131818"/>
          </a:xfrm>
        </p:spPr>
        <p:txBody>
          <a:bodyPr>
            <a:normAutofit fontScale="92500" lnSpcReduction="20000"/>
          </a:bodyPr>
          <a:lstStyle/>
          <a:p>
            <a:r>
              <a:rPr lang="en-US" sz="2000" dirty="0"/>
              <a:t>Use mutual information to calculate the weight of each feature</a:t>
            </a:r>
          </a:p>
          <a:p>
            <a:r>
              <a:rPr lang="en-US" sz="2000" dirty="0"/>
              <a:t>Select features with ”high” weights</a:t>
            </a:r>
          </a:p>
          <a:p>
            <a:endParaRPr lang="en-US" sz="2000" dirty="0"/>
          </a:p>
          <a:p>
            <a:pPr marL="0" indent="0">
              <a:buNone/>
            </a:pPr>
            <a:r>
              <a:rPr lang="en-US" sz="2000" u="sng" dirty="0"/>
              <a:t>Problem</a:t>
            </a:r>
          </a:p>
          <a:p>
            <a:r>
              <a:rPr lang="en-US" sz="2000" dirty="0"/>
              <a:t>Difficult to set a cut-off point</a:t>
            </a:r>
          </a:p>
          <a:p>
            <a:r>
              <a:rPr lang="en-US" sz="2000" dirty="0"/>
              <a:t>Difficult to programmatically select important features</a:t>
            </a:r>
          </a:p>
          <a:p>
            <a:endParaRPr lang="en-US" sz="2000" dirty="0"/>
          </a:p>
          <a:p>
            <a:pPr marL="0" indent="0">
              <a:buNone/>
            </a:pPr>
            <a:r>
              <a:rPr lang="en-US" sz="2000" u="sng" dirty="0"/>
              <a:t>Solution</a:t>
            </a:r>
            <a:r>
              <a:rPr lang="en-US" sz="2000" dirty="0"/>
              <a:t>: </a:t>
            </a:r>
          </a:p>
          <a:p>
            <a:r>
              <a:rPr lang="en-US" sz="2000" dirty="0"/>
              <a:t>Define metrics to quantify the performance of feature selection.</a:t>
            </a:r>
          </a:p>
          <a:p>
            <a:r>
              <a:rPr lang="en-US" sz="2000" dirty="0"/>
              <a:t>Compare performance between models with full &amp; selected features</a:t>
            </a:r>
          </a:p>
          <a:p>
            <a:endParaRPr lang="en-US" sz="2000" dirty="0"/>
          </a:p>
        </p:txBody>
      </p:sp>
      <p:pic>
        <p:nvPicPr>
          <p:cNvPr id="7" name="Content Placeholder 3" descr="Chart&#10;&#10;Description automatically generated">
            <a:extLst>
              <a:ext uri="{FF2B5EF4-FFF2-40B4-BE49-F238E27FC236}">
                <a16:creationId xmlns:a16="http://schemas.microsoft.com/office/drawing/2014/main" id="{09EEB53A-4227-4D48-B79D-F7DC67142157}"/>
              </a:ext>
            </a:extLst>
          </p:cNvPr>
          <p:cNvPicPr>
            <a:picLocks noChangeAspect="1"/>
          </p:cNvPicPr>
          <p:nvPr/>
        </p:nvPicPr>
        <p:blipFill rotWithShape="1">
          <a:blip r:embed="rId2"/>
          <a:srcRect l="3679" r="38369" b="-1"/>
          <a:stretch/>
        </p:blipFill>
        <p:spPr>
          <a:xfrm>
            <a:off x="6098892" y="2492376"/>
            <a:ext cx="4802404" cy="3563372"/>
          </a:xfrm>
          <a:prstGeom prst="rect">
            <a:avLst/>
          </a:prstGeom>
        </p:spPr>
      </p:pic>
      <p:pic>
        <p:nvPicPr>
          <p:cNvPr id="4" name="Picture 3" descr="A close up of a sign&#10;&#10;Description automatically generated">
            <a:extLst>
              <a:ext uri="{FF2B5EF4-FFF2-40B4-BE49-F238E27FC236}">
                <a16:creationId xmlns:a16="http://schemas.microsoft.com/office/drawing/2014/main" id="{4C05D4F2-55B0-8D4D-A3CC-4B7D288584E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Tree>
    <p:extLst>
      <p:ext uri="{BB962C8B-B14F-4D97-AF65-F5344CB8AC3E}">
        <p14:creationId xmlns:p14="http://schemas.microsoft.com/office/powerpoint/2010/main" val="332917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79CBD6-865E-564E-92EF-4EBF20CDE479}"/>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Feature Selection Performance Metrics</a:t>
            </a:r>
          </a:p>
        </p:txBody>
      </p:sp>
      <p:sp>
        <p:nvSpPr>
          <p:cNvPr id="3" name="Content Placeholder 2">
            <a:extLst>
              <a:ext uri="{FF2B5EF4-FFF2-40B4-BE49-F238E27FC236}">
                <a16:creationId xmlns:a16="http://schemas.microsoft.com/office/drawing/2014/main" id="{B9E8015D-2320-464B-B97B-D3239A27CEA5}"/>
              </a:ext>
            </a:extLst>
          </p:cNvPr>
          <p:cNvSpPr>
            <a:spLocks noGrp="1"/>
          </p:cNvSpPr>
          <p:nvPr>
            <p:ph idx="1"/>
          </p:nvPr>
        </p:nvSpPr>
        <p:spPr>
          <a:xfrm>
            <a:off x="4699818" y="640081"/>
            <a:ext cx="7087174" cy="3969498"/>
          </a:xfrm>
        </p:spPr>
        <p:txBody>
          <a:bodyPr anchor="ctr">
            <a:normAutofit/>
          </a:bodyPr>
          <a:lstStyle/>
          <a:p>
            <a:r>
              <a:rPr lang="en-US" sz="2000" u="sng" dirty="0"/>
              <a:t>Distance from Cluster Center </a:t>
            </a:r>
            <a:r>
              <a:rPr lang="en-US" sz="2000" dirty="0"/>
              <a:t>(Unbounded): Distance from a pool user to its nearest segment user cluster center.</a:t>
            </a:r>
          </a:p>
          <a:p>
            <a:r>
              <a:rPr lang="en-US" sz="2000" u="sng" dirty="0"/>
              <a:t>Similarity Scores </a:t>
            </a:r>
            <a:r>
              <a:rPr lang="en-US" sz="2000" dirty="0"/>
              <a:t>(0 – 100): Calculated from the distribution of the Distance from Cluster Center. Represents how much a pool user looks like a segment user, with 100 showing the max confidence and 0 showing the least.</a:t>
            </a:r>
          </a:p>
          <a:p>
            <a:r>
              <a:rPr lang="en-US" sz="2000" b="1" u="sng" dirty="0">
                <a:solidFill>
                  <a:srgbClr val="FF0000"/>
                </a:solidFill>
              </a:rPr>
              <a:t>Intersection over Union (</a:t>
            </a:r>
            <a:r>
              <a:rPr lang="en-US" sz="2000" b="1" u="sng" dirty="0" err="1">
                <a:solidFill>
                  <a:srgbClr val="FF0000"/>
                </a:solidFill>
              </a:rPr>
              <a:t>IoU</a:t>
            </a:r>
            <a:r>
              <a:rPr lang="en-US" sz="2000" b="1" u="sng" dirty="0">
                <a:solidFill>
                  <a:srgbClr val="FF0000"/>
                </a:solidFill>
              </a:rPr>
              <a:t>) </a:t>
            </a:r>
            <a:r>
              <a:rPr lang="en-US" sz="2000" dirty="0"/>
              <a:t>(0 – 1): Represents how much overlap it will when we pick a certain number of top lookalikes</a:t>
            </a:r>
            <a:r>
              <a:rPr lang="en-CA" sz="2000" dirty="0"/>
              <a:t>,</a:t>
            </a:r>
            <a:r>
              <a:rPr lang="en-US" sz="2000" dirty="0"/>
              <a:t> </a:t>
            </a:r>
            <a:r>
              <a:rPr lang="en-CA" sz="2000" dirty="0"/>
              <a:t>with</a:t>
            </a:r>
            <a:r>
              <a:rPr lang="en-US" sz="2000" dirty="0"/>
              <a:t> </a:t>
            </a:r>
            <a:r>
              <a:rPr lang="en-CA" sz="2000" dirty="0"/>
              <a:t>1</a:t>
            </a:r>
            <a:r>
              <a:rPr lang="en-US" sz="2000" dirty="0"/>
              <a:t> </a:t>
            </a:r>
            <a:r>
              <a:rPr lang="en-CA" sz="2000" dirty="0"/>
              <a:t>showing</a:t>
            </a:r>
            <a:r>
              <a:rPr lang="en-US" sz="2000" dirty="0"/>
              <a:t> </a:t>
            </a:r>
            <a:r>
              <a:rPr lang="en-CA" sz="2000" dirty="0"/>
              <a:t>we</a:t>
            </a:r>
            <a:r>
              <a:rPr lang="en-US" sz="2000" dirty="0"/>
              <a:t> </a:t>
            </a:r>
            <a:r>
              <a:rPr lang="en-CA" sz="2000" dirty="0"/>
              <a:t>are</a:t>
            </a:r>
            <a:r>
              <a:rPr lang="en-US" sz="2000" dirty="0"/>
              <a:t> </a:t>
            </a:r>
            <a:r>
              <a:rPr lang="en-CA" sz="2000" dirty="0"/>
              <a:t>picking</a:t>
            </a:r>
            <a:r>
              <a:rPr lang="en-US" sz="2000" dirty="0"/>
              <a:t> </a:t>
            </a:r>
            <a:r>
              <a:rPr lang="en-CA" sz="2000" dirty="0"/>
              <a:t>the</a:t>
            </a:r>
            <a:r>
              <a:rPr lang="en-US" sz="2000" dirty="0"/>
              <a:t> </a:t>
            </a:r>
            <a:r>
              <a:rPr lang="en-CA" sz="2000" dirty="0"/>
              <a:t>exact</a:t>
            </a:r>
            <a:r>
              <a:rPr lang="en-US" sz="2000" dirty="0"/>
              <a:t> </a:t>
            </a:r>
            <a:r>
              <a:rPr lang="en-CA" sz="2000" dirty="0"/>
              <a:t>same</a:t>
            </a:r>
            <a:r>
              <a:rPr lang="en-US" sz="2000" dirty="0"/>
              <a:t> </a:t>
            </a:r>
            <a:r>
              <a:rPr lang="en-CA" sz="2000" dirty="0"/>
              <a:t>group of users and 0 showing all different.</a:t>
            </a:r>
            <a:endParaRPr lang="en-US" sz="2000" dirty="0"/>
          </a:p>
        </p:txBody>
      </p:sp>
      <p:pic>
        <p:nvPicPr>
          <p:cNvPr id="1026" name="Picture 2"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6710C6CF-3AF0-2D42-89DB-82DE1D1117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4609579"/>
            <a:ext cx="2217934" cy="17299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897FE3D2-2B02-AD4D-AEDF-2B575F98706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pic>
        <p:nvPicPr>
          <p:cNvPr id="4" name="Picture 4" descr="Ronny Restrepo">
            <a:extLst>
              <a:ext uri="{FF2B5EF4-FFF2-40B4-BE49-F238E27FC236}">
                <a16:creationId xmlns:a16="http://schemas.microsoft.com/office/drawing/2014/main" id="{31C40418-A3A7-D34E-A478-BF4F3C1C2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475316"/>
            <a:ext cx="57150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4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0D68B-7428-B04A-81BE-E38C46701DD6}"/>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Feature Selection Evaluation Method</a:t>
            </a:r>
          </a:p>
        </p:txBody>
      </p:sp>
      <p:graphicFrame>
        <p:nvGraphicFramePr>
          <p:cNvPr id="5" name="Content Placeholder 2">
            <a:extLst>
              <a:ext uri="{FF2B5EF4-FFF2-40B4-BE49-F238E27FC236}">
                <a16:creationId xmlns:a16="http://schemas.microsoft.com/office/drawing/2014/main" id="{6052A1EF-4C13-41F8-9C29-4AF35CE7F84A}"/>
              </a:ext>
            </a:extLst>
          </p:cNvPr>
          <p:cNvGraphicFramePr>
            <a:graphicFrameLocks noGrp="1"/>
          </p:cNvGraphicFramePr>
          <p:nvPr>
            <p:ph idx="1"/>
            <p:extLst>
              <p:ext uri="{D42A27DB-BD31-4B8C-83A1-F6EECF244321}">
                <p14:modId xmlns:p14="http://schemas.microsoft.com/office/powerpoint/2010/main" val="153932024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sign&#10;&#10;Description automatically generated">
            <a:extLst>
              <a:ext uri="{FF2B5EF4-FFF2-40B4-BE49-F238E27FC236}">
                <a16:creationId xmlns:a16="http://schemas.microsoft.com/office/drawing/2014/main" id="{5DEFE399-8D95-E145-96E6-3E302F332A1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Tree>
    <p:extLst>
      <p:ext uri="{BB962C8B-B14F-4D97-AF65-F5344CB8AC3E}">
        <p14:creationId xmlns:p14="http://schemas.microsoft.com/office/powerpoint/2010/main" val="39983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940D-7559-C546-A003-776C352F260C}"/>
              </a:ext>
            </a:extLst>
          </p:cNvPr>
          <p:cNvSpPr>
            <a:spLocks noGrp="1"/>
          </p:cNvSpPr>
          <p:nvPr>
            <p:ph type="title"/>
          </p:nvPr>
        </p:nvSpPr>
        <p:spPr/>
        <p:txBody>
          <a:bodyPr/>
          <a:lstStyle/>
          <a:p>
            <a:r>
              <a:rPr lang="en-US" dirty="0">
                <a:solidFill>
                  <a:srgbClr val="00B050"/>
                </a:solidFill>
              </a:rPr>
              <a:t>Segment</a:t>
            </a:r>
            <a:r>
              <a:rPr lang="en-US" dirty="0"/>
              <a:t>:  AD Clicker (794,628 users)</a:t>
            </a:r>
          </a:p>
        </p:txBody>
      </p:sp>
      <p:pic>
        <p:nvPicPr>
          <p:cNvPr id="5" name="Picture 4" descr="A close up of a screen&#10;&#10;Description automatically generated">
            <a:extLst>
              <a:ext uri="{FF2B5EF4-FFF2-40B4-BE49-F238E27FC236}">
                <a16:creationId xmlns:a16="http://schemas.microsoft.com/office/drawing/2014/main" id="{753FFD5A-2CB7-5841-9377-8ED88B725972}"/>
              </a:ext>
            </a:extLst>
          </p:cNvPr>
          <p:cNvPicPr>
            <a:picLocks noChangeAspect="1"/>
          </p:cNvPicPr>
          <p:nvPr/>
        </p:nvPicPr>
        <p:blipFill>
          <a:blip r:embed="rId3"/>
          <a:stretch>
            <a:fillRect/>
          </a:stretch>
        </p:blipFill>
        <p:spPr>
          <a:xfrm>
            <a:off x="0" y="1888517"/>
            <a:ext cx="12192000" cy="4483882"/>
          </a:xfrm>
          <a:prstGeom prst="rect">
            <a:avLst/>
          </a:prstGeom>
        </p:spPr>
      </p:pic>
      <p:pic>
        <p:nvPicPr>
          <p:cNvPr id="6" name="Picture 5" descr="A close up of a sign&#10;&#10;Description automatically generated">
            <a:extLst>
              <a:ext uri="{FF2B5EF4-FFF2-40B4-BE49-F238E27FC236}">
                <a16:creationId xmlns:a16="http://schemas.microsoft.com/office/drawing/2014/main" id="{95023F1A-B402-B749-8760-CED3279C5F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
        <p:nvSpPr>
          <p:cNvPr id="3" name="TextBox 2">
            <a:extLst>
              <a:ext uri="{FF2B5EF4-FFF2-40B4-BE49-F238E27FC236}">
                <a16:creationId xmlns:a16="http://schemas.microsoft.com/office/drawing/2014/main" id="{B1EED78C-6240-C448-9258-E1C950B620EA}"/>
              </a:ext>
            </a:extLst>
          </p:cNvPr>
          <p:cNvSpPr txBox="1"/>
          <p:nvPr/>
        </p:nvSpPr>
        <p:spPr>
          <a:xfrm>
            <a:off x="322729" y="6372399"/>
            <a:ext cx="3768147" cy="646331"/>
          </a:xfrm>
          <a:prstGeom prst="rect">
            <a:avLst/>
          </a:prstGeom>
          <a:noFill/>
        </p:spPr>
        <p:txBody>
          <a:bodyPr wrap="none" rtlCol="0">
            <a:spAutoFit/>
          </a:bodyPr>
          <a:lstStyle/>
          <a:p>
            <a:r>
              <a:rPr lang="en-US" dirty="0">
                <a:solidFill>
                  <a:srgbClr val="FF0000"/>
                </a:solidFill>
              </a:rPr>
              <a:t>Recommended feature number: &gt;= 35</a:t>
            </a:r>
          </a:p>
          <a:p>
            <a:endParaRPr lang="en-US" dirty="0"/>
          </a:p>
        </p:txBody>
      </p:sp>
    </p:spTree>
    <p:extLst>
      <p:ext uri="{BB962C8B-B14F-4D97-AF65-F5344CB8AC3E}">
        <p14:creationId xmlns:p14="http://schemas.microsoft.com/office/powerpoint/2010/main" val="320607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940D-7559-C546-A003-776C352F260C}"/>
              </a:ext>
            </a:extLst>
          </p:cNvPr>
          <p:cNvSpPr>
            <a:spLocks noGrp="1"/>
          </p:cNvSpPr>
          <p:nvPr>
            <p:ph type="title"/>
          </p:nvPr>
        </p:nvSpPr>
        <p:spPr/>
        <p:txBody>
          <a:bodyPr/>
          <a:lstStyle/>
          <a:p>
            <a:r>
              <a:rPr lang="en-US" dirty="0">
                <a:solidFill>
                  <a:srgbClr val="00B050"/>
                </a:solidFill>
              </a:rPr>
              <a:t>Segment</a:t>
            </a:r>
            <a:r>
              <a:rPr lang="en-US" dirty="0"/>
              <a:t>: Users who do site search for stock tickers of top 5 banks (38,797 users)</a:t>
            </a:r>
          </a:p>
        </p:txBody>
      </p:sp>
      <p:pic>
        <p:nvPicPr>
          <p:cNvPr id="4" name="Picture 3" descr="A screen shot of a computer&#10;&#10;Description automatically generated">
            <a:extLst>
              <a:ext uri="{FF2B5EF4-FFF2-40B4-BE49-F238E27FC236}">
                <a16:creationId xmlns:a16="http://schemas.microsoft.com/office/drawing/2014/main" id="{DD917BE8-5718-8F45-861C-172AD4EF4EE5}"/>
              </a:ext>
            </a:extLst>
          </p:cNvPr>
          <p:cNvPicPr>
            <a:picLocks noChangeAspect="1"/>
          </p:cNvPicPr>
          <p:nvPr/>
        </p:nvPicPr>
        <p:blipFill>
          <a:blip r:embed="rId3"/>
          <a:stretch>
            <a:fillRect/>
          </a:stretch>
        </p:blipFill>
        <p:spPr>
          <a:xfrm>
            <a:off x="0" y="2008993"/>
            <a:ext cx="12192000" cy="4483882"/>
          </a:xfrm>
          <a:prstGeom prst="rect">
            <a:avLst/>
          </a:prstGeom>
        </p:spPr>
      </p:pic>
      <p:pic>
        <p:nvPicPr>
          <p:cNvPr id="6" name="Picture 5" descr="A close up of a sign&#10;&#10;Description automatically generated">
            <a:extLst>
              <a:ext uri="{FF2B5EF4-FFF2-40B4-BE49-F238E27FC236}">
                <a16:creationId xmlns:a16="http://schemas.microsoft.com/office/drawing/2014/main" id="{633F7812-F94B-6D4E-8C38-27AB89E98A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
        <p:nvSpPr>
          <p:cNvPr id="5" name="TextBox 4">
            <a:extLst>
              <a:ext uri="{FF2B5EF4-FFF2-40B4-BE49-F238E27FC236}">
                <a16:creationId xmlns:a16="http://schemas.microsoft.com/office/drawing/2014/main" id="{FD969ECA-EC68-0941-8E5F-C9C5C6A4E787}"/>
              </a:ext>
            </a:extLst>
          </p:cNvPr>
          <p:cNvSpPr txBox="1"/>
          <p:nvPr/>
        </p:nvSpPr>
        <p:spPr>
          <a:xfrm>
            <a:off x="301213" y="6393914"/>
            <a:ext cx="3768147" cy="646331"/>
          </a:xfrm>
          <a:prstGeom prst="rect">
            <a:avLst/>
          </a:prstGeom>
          <a:noFill/>
        </p:spPr>
        <p:txBody>
          <a:bodyPr wrap="none" rtlCol="0">
            <a:spAutoFit/>
          </a:bodyPr>
          <a:lstStyle/>
          <a:p>
            <a:r>
              <a:rPr lang="en-US" dirty="0">
                <a:solidFill>
                  <a:srgbClr val="FF0000"/>
                </a:solidFill>
              </a:rPr>
              <a:t>Recommended feature number: &gt;= </a:t>
            </a:r>
            <a:r>
              <a:rPr lang="en-US" altLang="zh-CN" dirty="0">
                <a:solidFill>
                  <a:srgbClr val="FF0000"/>
                </a:solidFill>
              </a:rPr>
              <a:t>40</a:t>
            </a:r>
            <a:endParaRPr lang="en-US" dirty="0">
              <a:solidFill>
                <a:srgbClr val="FF0000"/>
              </a:solidFill>
            </a:endParaRPr>
          </a:p>
          <a:p>
            <a:endParaRPr lang="en-US" dirty="0"/>
          </a:p>
        </p:txBody>
      </p:sp>
    </p:spTree>
    <p:extLst>
      <p:ext uri="{BB962C8B-B14F-4D97-AF65-F5344CB8AC3E}">
        <p14:creationId xmlns:p14="http://schemas.microsoft.com/office/powerpoint/2010/main" val="119131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940D-7559-C546-A003-776C352F260C}"/>
              </a:ext>
            </a:extLst>
          </p:cNvPr>
          <p:cNvSpPr>
            <a:spLocks noGrp="1"/>
          </p:cNvSpPr>
          <p:nvPr>
            <p:ph type="title"/>
          </p:nvPr>
        </p:nvSpPr>
        <p:spPr/>
        <p:txBody>
          <a:bodyPr/>
          <a:lstStyle/>
          <a:p>
            <a:r>
              <a:rPr lang="en-US" dirty="0">
                <a:solidFill>
                  <a:srgbClr val="00B050"/>
                </a:solidFill>
              </a:rPr>
              <a:t>Segment</a:t>
            </a:r>
            <a:r>
              <a:rPr lang="en-US" dirty="0"/>
              <a:t>: Market (254,853 users)	</a:t>
            </a:r>
          </a:p>
        </p:txBody>
      </p:sp>
      <p:pic>
        <p:nvPicPr>
          <p:cNvPr id="5" name="Picture 4" descr="A screen shot of a computer&#10;&#10;Description automatically generated">
            <a:extLst>
              <a:ext uri="{FF2B5EF4-FFF2-40B4-BE49-F238E27FC236}">
                <a16:creationId xmlns:a16="http://schemas.microsoft.com/office/drawing/2014/main" id="{F91473F7-9B7D-9842-A492-A1F8113CF204}"/>
              </a:ext>
            </a:extLst>
          </p:cNvPr>
          <p:cNvPicPr>
            <a:picLocks noChangeAspect="1"/>
          </p:cNvPicPr>
          <p:nvPr/>
        </p:nvPicPr>
        <p:blipFill>
          <a:blip r:embed="rId3"/>
          <a:stretch>
            <a:fillRect/>
          </a:stretch>
        </p:blipFill>
        <p:spPr>
          <a:xfrm>
            <a:off x="0" y="2008993"/>
            <a:ext cx="12192000" cy="4483882"/>
          </a:xfrm>
          <a:prstGeom prst="rect">
            <a:avLst/>
          </a:prstGeom>
        </p:spPr>
      </p:pic>
      <p:pic>
        <p:nvPicPr>
          <p:cNvPr id="6" name="Picture 5" descr="A close up of a sign&#10;&#10;Description automatically generated">
            <a:extLst>
              <a:ext uri="{FF2B5EF4-FFF2-40B4-BE49-F238E27FC236}">
                <a16:creationId xmlns:a16="http://schemas.microsoft.com/office/drawing/2014/main" id="{0F86792C-23BE-4944-ACAE-5FA56DC1C3E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
        <p:nvSpPr>
          <p:cNvPr id="7" name="TextBox 6">
            <a:extLst>
              <a:ext uri="{FF2B5EF4-FFF2-40B4-BE49-F238E27FC236}">
                <a16:creationId xmlns:a16="http://schemas.microsoft.com/office/drawing/2014/main" id="{859C94A8-9C75-7342-8168-35378A08761A}"/>
              </a:ext>
            </a:extLst>
          </p:cNvPr>
          <p:cNvSpPr txBox="1"/>
          <p:nvPr/>
        </p:nvSpPr>
        <p:spPr>
          <a:xfrm>
            <a:off x="387274" y="6372399"/>
            <a:ext cx="3768147" cy="646331"/>
          </a:xfrm>
          <a:prstGeom prst="rect">
            <a:avLst/>
          </a:prstGeom>
          <a:noFill/>
        </p:spPr>
        <p:txBody>
          <a:bodyPr wrap="none" rtlCol="0">
            <a:spAutoFit/>
          </a:bodyPr>
          <a:lstStyle/>
          <a:p>
            <a:r>
              <a:rPr lang="en-US" dirty="0">
                <a:solidFill>
                  <a:srgbClr val="FF0000"/>
                </a:solidFill>
              </a:rPr>
              <a:t>Recommended feature number: &gt;= </a:t>
            </a:r>
            <a:r>
              <a:rPr lang="en-US" altLang="zh-CN" dirty="0">
                <a:solidFill>
                  <a:srgbClr val="FF0000"/>
                </a:solidFill>
              </a:rPr>
              <a:t>2</a:t>
            </a:r>
            <a:r>
              <a:rPr lang="en-US" dirty="0">
                <a:solidFill>
                  <a:srgbClr val="FF0000"/>
                </a:solidFill>
              </a:rPr>
              <a:t>5</a:t>
            </a:r>
          </a:p>
          <a:p>
            <a:endParaRPr lang="en-US" dirty="0"/>
          </a:p>
        </p:txBody>
      </p:sp>
    </p:spTree>
    <p:extLst>
      <p:ext uri="{BB962C8B-B14F-4D97-AF65-F5344CB8AC3E}">
        <p14:creationId xmlns:p14="http://schemas.microsoft.com/office/powerpoint/2010/main" val="115958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940D-7559-C546-A003-776C352F260C}"/>
              </a:ext>
            </a:extLst>
          </p:cNvPr>
          <p:cNvSpPr>
            <a:spLocks noGrp="1"/>
          </p:cNvSpPr>
          <p:nvPr>
            <p:ph type="title"/>
          </p:nvPr>
        </p:nvSpPr>
        <p:spPr/>
        <p:txBody>
          <a:bodyPr/>
          <a:lstStyle/>
          <a:p>
            <a:r>
              <a:rPr lang="en-US" dirty="0">
                <a:solidFill>
                  <a:srgbClr val="FF0000"/>
                </a:solidFill>
              </a:rPr>
              <a:t>Segment</a:t>
            </a:r>
            <a:r>
              <a:rPr lang="en-US" dirty="0"/>
              <a:t>: Globe Readers - White Collar Industries (9,404 users)</a:t>
            </a:r>
          </a:p>
        </p:txBody>
      </p:sp>
      <p:pic>
        <p:nvPicPr>
          <p:cNvPr id="4" name="Picture 3" descr="A picture containing sitting&#10;&#10;Description automatically generated">
            <a:extLst>
              <a:ext uri="{FF2B5EF4-FFF2-40B4-BE49-F238E27FC236}">
                <a16:creationId xmlns:a16="http://schemas.microsoft.com/office/drawing/2014/main" id="{CB049BFA-4F9F-4C48-A3D9-351F384D33C6}"/>
              </a:ext>
            </a:extLst>
          </p:cNvPr>
          <p:cNvPicPr>
            <a:picLocks noChangeAspect="1"/>
          </p:cNvPicPr>
          <p:nvPr/>
        </p:nvPicPr>
        <p:blipFill>
          <a:blip r:embed="rId3"/>
          <a:stretch>
            <a:fillRect/>
          </a:stretch>
        </p:blipFill>
        <p:spPr>
          <a:xfrm>
            <a:off x="0" y="2008993"/>
            <a:ext cx="12192000" cy="4483882"/>
          </a:xfrm>
          <a:prstGeom prst="rect">
            <a:avLst/>
          </a:prstGeom>
        </p:spPr>
      </p:pic>
      <p:pic>
        <p:nvPicPr>
          <p:cNvPr id="6" name="Picture 5" descr="A close up of a sign&#10;&#10;Description automatically generated">
            <a:extLst>
              <a:ext uri="{FF2B5EF4-FFF2-40B4-BE49-F238E27FC236}">
                <a16:creationId xmlns:a16="http://schemas.microsoft.com/office/drawing/2014/main" id="{E33EF5F2-2755-C54B-BC7B-7D80A1D256F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191121" y="0"/>
            <a:ext cx="1000879" cy="976837"/>
          </a:xfrm>
          <a:prstGeom prst="rect">
            <a:avLst/>
          </a:prstGeom>
        </p:spPr>
      </p:pic>
      <p:sp>
        <p:nvSpPr>
          <p:cNvPr id="5" name="TextBox 4">
            <a:extLst>
              <a:ext uri="{FF2B5EF4-FFF2-40B4-BE49-F238E27FC236}">
                <a16:creationId xmlns:a16="http://schemas.microsoft.com/office/drawing/2014/main" id="{DBA02DF9-67CF-3A46-9210-11BB5DAAAE2E}"/>
              </a:ext>
            </a:extLst>
          </p:cNvPr>
          <p:cNvSpPr txBox="1"/>
          <p:nvPr/>
        </p:nvSpPr>
        <p:spPr>
          <a:xfrm>
            <a:off x="387274" y="6372399"/>
            <a:ext cx="3325077" cy="646331"/>
          </a:xfrm>
          <a:prstGeom prst="rect">
            <a:avLst/>
          </a:prstGeom>
          <a:noFill/>
        </p:spPr>
        <p:txBody>
          <a:bodyPr wrap="none" rtlCol="0">
            <a:spAutoFit/>
          </a:bodyPr>
          <a:lstStyle/>
          <a:p>
            <a:r>
              <a:rPr lang="en-US" dirty="0">
                <a:solidFill>
                  <a:srgbClr val="FF0000"/>
                </a:solidFill>
              </a:rPr>
              <a:t>Recommended to use all features</a:t>
            </a:r>
          </a:p>
          <a:p>
            <a:endParaRPr lang="en-US" dirty="0"/>
          </a:p>
        </p:txBody>
      </p:sp>
    </p:spTree>
    <p:extLst>
      <p:ext uri="{BB962C8B-B14F-4D97-AF65-F5344CB8AC3E}">
        <p14:creationId xmlns:p14="http://schemas.microsoft.com/office/powerpoint/2010/main" val="271856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2834</TotalTime>
  <Words>454</Words>
  <Application>Microsoft Macintosh PowerPoint</Application>
  <PresentationFormat>Widescreen</PresentationFormat>
  <Paragraphs>52</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Feature Selection Evaluation</vt:lpstr>
      <vt:lpstr>Goal of Feature Selection</vt:lpstr>
      <vt:lpstr>Previous work</vt:lpstr>
      <vt:lpstr>Feature Selection Performance Metrics</vt:lpstr>
      <vt:lpstr>Feature Selection Evaluation Method</vt:lpstr>
      <vt:lpstr>Segment:  AD Clicker (794,628 users)</vt:lpstr>
      <vt:lpstr>Segment: Users who do site search for stock tickers of top 5 banks (38,797 users)</vt:lpstr>
      <vt:lpstr>Segment: Market (254,853 users) </vt:lpstr>
      <vt:lpstr>Segment: Globe Readers - White Collar Industries (9,404 users)</vt:lpstr>
      <vt:lpstr>Next Steps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Selection Evaluation</dc:title>
  <dc:creator>Xu, Zhou</dc:creator>
  <cp:lastModifiedBy>Xu, Zhou</cp:lastModifiedBy>
  <cp:revision>7</cp:revision>
  <dcterms:created xsi:type="dcterms:W3CDTF">2020-09-28T16:50:51Z</dcterms:created>
  <dcterms:modified xsi:type="dcterms:W3CDTF">2020-09-30T16:06:13Z</dcterms:modified>
</cp:coreProperties>
</file>